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Poppins" panose="00000500000000000000" pitchFamily="2" charset="0"/>
      <p:regular r:id="rId16"/>
    </p:embeddedFont>
    <p:embeddedFont>
      <p:font typeface="Poppins Light" panose="020B0502040204020203"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63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84134" y="1702613"/>
            <a:ext cx="16230600" cy="6881774"/>
          </a:xfrm>
          <a:custGeom>
            <a:avLst/>
            <a:gdLst/>
            <a:ahLst/>
            <a:cxnLst/>
            <a:rect l="l" t="t" r="r" b="b"/>
            <a:pathLst>
              <a:path w="16230600" h="6881774">
                <a:moveTo>
                  <a:pt x="0" y="0"/>
                </a:moveTo>
                <a:lnTo>
                  <a:pt x="16230600" y="0"/>
                </a:lnTo>
                <a:lnTo>
                  <a:pt x="16230600" y="6881774"/>
                </a:lnTo>
                <a:lnTo>
                  <a:pt x="0" y="6881774"/>
                </a:lnTo>
                <a:lnTo>
                  <a:pt x="0" y="0"/>
                </a:lnTo>
                <a:close/>
              </a:path>
            </a:pathLst>
          </a:custGeom>
          <a:blipFill>
            <a:blip r:embed="rId2">
              <a:alphaModFix amt="60000"/>
            </a:blip>
            <a:stretch>
              <a:fillRect/>
            </a:stretch>
          </a:blipFill>
        </p:spPr>
        <p:txBody>
          <a:bodyPr/>
          <a:lstStyle/>
          <a:p>
            <a:endParaRPr lang="es-MX"/>
          </a:p>
        </p:txBody>
      </p:sp>
      <p:sp>
        <p:nvSpPr>
          <p:cNvPr id="3" name="Freeform 3"/>
          <p:cNvSpPr/>
          <p:nvPr/>
        </p:nvSpPr>
        <p:spPr>
          <a:xfrm>
            <a:off x="14904274" y="1230184"/>
            <a:ext cx="1623953" cy="1623953"/>
          </a:xfrm>
          <a:custGeom>
            <a:avLst/>
            <a:gdLst/>
            <a:ahLst/>
            <a:cxnLst/>
            <a:rect l="l" t="t" r="r" b="b"/>
            <a:pathLst>
              <a:path w="1623953" h="1623953">
                <a:moveTo>
                  <a:pt x="0" y="0"/>
                </a:moveTo>
                <a:lnTo>
                  <a:pt x="1623952" y="0"/>
                </a:lnTo>
                <a:lnTo>
                  <a:pt x="1623952" y="1623952"/>
                </a:lnTo>
                <a:lnTo>
                  <a:pt x="0" y="1623952"/>
                </a:lnTo>
                <a:lnTo>
                  <a:pt x="0" y="0"/>
                </a:lnTo>
                <a:close/>
              </a:path>
            </a:pathLst>
          </a:custGeom>
          <a:blipFill>
            <a:blip r:embed="rId3"/>
            <a:stretch>
              <a:fillRect/>
            </a:stretch>
          </a:blipFill>
        </p:spPr>
        <p:txBody>
          <a:bodyPr/>
          <a:lstStyle/>
          <a:p>
            <a:endParaRPr lang="es-MX"/>
          </a:p>
        </p:txBody>
      </p:sp>
      <p:sp>
        <p:nvSpPr>
          <p:cNvPr id="4" name="TextBox 4"/>
          <p:cNvSpPr txBox="1"/>
          <p:nvPr/>
        </p:nvSpPr>
        <p:spPr>
          <a:xfrm>
            <a:off x="2677321" y="4498975"/>
            <a:ext cx="12844226" cy="1336675"/>
          </a:xfrm>
          <a:prstGeom prst="rect">
            <a:avLst/>
          </a:prstGeom>
        </p:spPr>
        <p:txBody>
          <a:bodyPr lIns="0" tIns="0" rIns="0" bIns="0" rtlCol="0" anchor="t">
            <a:spAutoFit/>
          </a:bodyPr>
          <a:lstStyle/>
          <a:p>
            <a:pPr algn="ctr">
              <a:lnSpc>
                <a:spcPts val="5000"/>
              </a:lnSpc>
            </a:pPr>
            <a:r>
              <a:rPr lang="en-US" sz="5000" spc="-100">
                <a:solidFill>
                  <a:srgbClr val="FFFFFF"/>
                </a:solidFill>
                <a:latin typeface="Poppins"/>
                <a:ea typeface="Poppins"/>
                <a:cs typeface="Poppins"/>
                <a:sym typeface="Poppins"/>
              </a:rPr>
              <a:t>OPTIMIZACIÓN DE RUTAS DE DISTRIBUCIÓN UTILIZANDO EL RECOCIDO SIMULADO </a:t>
            </a:r>
          </a:p>
        </p:txBody>
      </p:sp>
      <p:sp>
        <p:nvSpPr>
          <p:cNvPr id="5" name="TextBox 5"/>
          <p:cNvSpPr txBox="1"/>
          <p:nvPr/>
        </p:nvSpPr>
        <p:spPr>
          <a:xfrm>
            <a:off x="3036624" y="1933575"/>
            <a:ext cx="5823821" cy="349250"/>
          </a:xfrm>
          <a:prstGeom prst="rect">
            <a:avLst/>
          </a:prstGeom>
        </p:spPr>
        <p:txBody>
          <a:bodyPr lIns="0" tIns="0" rIns="0" bIns="0" rtlCol="0" anchor="t">
            <a:spAutoFit/>
          </a:bodyPr>
          <a:lstStyle/>
          <a:p>
            <a:pPr algn="l">
              <a:lnSpc>
                <a:spcPts val="2499"/>
              </a:lnSpc>
            </a:pPr>
            <a:r>
              <a:rPr lang="en-US" sz="2499">
                <a:solidFill>
                  <a:srgbClr val="FFFFFF"/>
                </a:solidFill>
                <a:latin typeface="Poppins"/>
                <a:ea typeface="Poppins"/>
                <a:cs typeface="Poppins"/>
                <a:sym typeface="Poppins"/>
              </a:rPr>
              <a:t>TOPICOS DE INTELIGENCIA ARTIFICIAL</a:t>
            </a:r>
          </a:p>
        </p:txBody>
      </p:sp>
      <p:sp>
        <p:nvSpPr>
          <p:cNvPr id="6" name="TextBox 6"/>
          <p:cNvSpPr txBox="1"/>
          <p:nvPr/>
        </p:nvSpPr>
        <p:spPr>
          <a:xfrm>
            <a:off x="10456690" y="8133769"/>
            <a:ext cx="5259560" cy="977900"/>
          </a:xfrm>
          <a:prstGeom prst="rect">
            <a:avLst/>
          </a:prstGeom>
        </p:spPr>
        <p:txBody>
          <a:bodyPr lIns="0" tIns="0" rIns="0" bIns="0" rtlCol="0" anchor="t">
            <a:spAutoFit/>
          </a:bodyPr>
          <a:lstStyle/>
          <a:p>
            <a:pPr algn="r">
              <a:lnSpc>
                <a:spcPts val="2499"/>
              </a:lnSpc>
            </a:pPr>
            <a:r>
              <a:rPr lang="en-US" sz="2499">
                <a:solidFill>
                  <a:srgbClr val="FFFFFF"/>
                </a:solidFill>
                <a:latin typeface="Poppins Light"/>
                <a:ea typeface="Poppins Light"/>
                <a:cs typeface="Poppins Light"/>
                <a:sym typeface="Poppins Light"/>
              </a:rPr>
              <a:t>Integrantes: </a:t>
            </a:r>
          </a:p>
          <a:p>
            <a:pPr algn="r">
              <a:lnSpc>
                <a:spcPts val="2499"/>
              </a:lnSpc>
            </a:pPr>
            <a:r>
              <a:rPr lang="en-US" sz="2499">
                <a:solidFill>
                  <a:srgbClr val="FFFFFF"/>
                </a:solidFill>
                <a:latin typeface="Poppins Light"/>
                <a:ea typeface="Poppins Light"/>
                <a:cs typeface="Poppins Light"/>
                <a:sym typeface="Poppins Light"/>
              </a:rPr>
              <a:t>Avendaño Felix Mateo</a:t>
            </a:r>
          </a:p>
          <a:p>
            <a:pPr algn="r">
              <a:lnSpc>
                <a:spcPts val="2499"/>
              </a:lnSpc>
            </a:pPr>
            <a:r>
              <a:rPr lang="en-US" sz="2499">
                <a:solidFill>
                  <a:srgbClr val="FFFFFF"/>
                </a:solidFill>
                <a:latin typeface="Poppins Light"/>
                <a:ea typeface="Poppins Light"/>
                <a:cs typeface="Poppins Light"/>
                <a:sym typeface="Poppins Light"/>
              </a:rPr>
              <a:t>Sánchez Arévalo José Antonio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028700" y="2031990"/>
            <a:ext cx="16230600" cy="6881774"/>
          </a:xfrm>
          <a:custGeom>
            <a:avLst/>
            <a:gdLst/>
            <a:ahLst/>
            <a:cxnLst/>
            <a:rect l="l" t="t" r="r" b="b"/>
            <a:pathLst>
              <a:path w="16230600" h="6881774">
                <a:moveTo>
                  <a:pt x="16230600" y="0"/>
                </a:moveTo>
                <a:lnTo>
                  <a:pt x="0" y="0"/>
                </a:lnTo>
                <a:lnTo>
                  <a:pt x="0" y="6881775"/>
                </a:lnTo>
                <a:lnTo>
                  <a:pt x="16230600" y="6881775"/>
                </a:lnTo>
                <a:lnTo>
                  <a:pt x="16230600" y="0"/>
                </a:lnTo>
                <a:close/>
              </a:path>
            </a:pathLst>
          </a:custGeom>
          <a:blipFill>
            <a:blip r:embed="rId2">
              <a:alphaModFix amt="60000"/>
            </a:blip>
            <a:stretch>
              <a:fillRect/>
            </a:stretch>
          </a:blipFill>
        </p:spPr>
        <p:txBody>
          <a:bodyPr/>
          <a:lstStyle/>
          <a:p>
            <a:endParaRPr lang="es-MX"/>
          </a:p>
        </p:txBody>
      </p:sp>
      <p:sp>
        <p:nvSpPr>
          <p:cNvPr id="3" name="AutoShape 3"/>
          <p:cNvSpPr/>
          <p:nvPr/>
        </p:nvSpPr>
        <p:spPr>
          <a:xfrm>
            <a:off x="1682380" y="2291433"/>
            <a:ext cx="567898" cy="0"/>
          </a:xfrm>
          <a:prstGeom prst="line">
            <a:avLst/>
          </a:prstGeom>
          <a:ln w="38100" cap="flat">
            <a:solidFill>
              <a:srgbClr val="D2B99A"/>
            </a:solidFill>
            <a:prstDash val="solid"/>
            <a:headEnd type="none" w="sm" len="sm"/>
            <a:tailEnd type="none" w="sm" len="sm"/>
          </a:ln>
        </p:spPr>
        <p:txBody>
          <a:bodyPr/>
          <a:lstStyle/>
          <a:p>
            <a:endParaRPr lang="es-MX"/>
          </a:p>
        </p:txBody>
      </p:sp>
      <p:sp>
        <p:nvSpPr>
          <p:cNvPr id="4" name="Freeform 4"/>
          <p:cNvSpPr/>
          <p:nvPr/>
        </p:nvSpPr>
        <p:spPr>
          <a:xfrm>
            <a:off x="8211619" y="2031990"/>
            <a:ext cx="9329468" cy="7754135"/>
          </a:xfrm>
          <a:custGeom>
            <a:avLst/>
            <a:gdLst/>
            <a:ahLst/>
            <a:cxnLst/>
            <a:rect l="l" t="t" r="r" b="b"/>
            <a:pathLst>
              <a:path w="9329468" h="7754135">
                <a:moveTo>
                  <a:pt x="0" y="0"/>
                </a:moveTo>
                <a:lnTo>
                  <a:pt x="9329467" y="0"/>
                </a:lnTo>
                <a:lnTo>
                  <a:pt x="9329467" y="7754136"/>
                </a:lnTo>
                <a:lnTo>
                  <a:pt x="0" y="7754136"/>
                </a:lnTo>
                <a:lnTo>
                  <a:pt x="0" y="0"/>
                </a:lnTo>
                <a:close/>
              </a:path>
            </a:pathLst>
          </a:custGeom>
          <a:blipFill>
            <a:blip r:embed="rId3"/>
            <a:stretch>
              <a:fillRect/>
            </a:stretch>
          </a:blipFill>
        </p:spPr>
        <p:txBody>
          <a:bodyPr/>
          <a:lstStyle/>
          <a:p>
            <a:endParaRPr lang="es-MX"/>
          </a:p>
        </p:txBody>
      </p:sp>
      <p:sp>
        <p:nvSpPr>
          <p:cNvPr id="5" name="TextBox 5"/>
          <p:cNvSpPr txBox="1"/>
          <p:nvPr/>
        </p:nvSpPr>
        <p:spPr>
          <a:xfrm>
            <a:off x="1682380" y="1472918"/>
            <a:ext cx="5905500" cy="799465"/>
          </a:xfrm>
          <a:prstGeom prst="rect">
            <a:avLst/>
          </a:prstGeom>
        </p:spPr>
        <p:txBody>
          <a:bodyPr lIns="0" tIns="0" rIns="0" bIns="0" rtlCol="0" anchor="t">
            <a:spAutoFit/>
          </a:bodyPr>
          <a:lstStyle/>
          <a:p>
            <a:pPr algn="l">
              <a:lnSpc>
                <a:spcPts val="5600"/>
              </a:lnSpc>
            </a:pPr>
            <a:r>
              <a:rPr lang="en-US" sz="5600">
                <a:solidFill>
                  <a:srgbClr val="FFFFFF"/>
                </a:solidFill>
                <a:latin typeface="Poppins Light"/>
                <a:ea typeface="Poppins Light"/>
                <a:cs typeface="Poppins Light"/>
                <a:sym typeface="Poppins Light"/>
              </a:rPr>
              <a:t>DESARROLLO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028700" y="2031990"/>
            <a:ext cx="16230600" cy="6881774"/>
          </a:xfrm>
          <a:custGeom>
            <a:avLst/>
            <a:gdLst/>
            <a:ahLst/>
            <a:cxnLst/>
            <a:rect l="l" t="t" r="r" b="b"/>
            <a:pathLst>
              <a:path w="16230600" h="6881774">
                <a:moveTo>
                  <a:pt x="16230600" y="0"/>
                </a:moveTo>
                <a:lnTo>
                  <a:pt x="0" y="0"/>
                </a:lnTo>
                <a:lnTo>
                  <a:pt x="0" y="6881775"/>
                </a:lnTo>
                <a:lnTo>
                  <a:pt x="16230600" y="6881775"/>
                </a:lnTo>
                <a:lnTo>
                  <a:pt x="16230600" y="0"/>
                </a:lnTo>
                <a:close/>
              </a:path>
            </a:pathLst>
          </a:custGeom>
          <a:blipFill>
            <a:blip r:embed="rId2">
              <a:alphaModFix amt="60000"/>
            </a:blip>
            <a:stretch>
              <a:fillRect/>
            </a:stretch>
          </a:blipFill>
        </p:spPr>
        <p:txBody>
          <a:bodyPr/>
          <a:lstStyle/>
          <a:p>
            <a:endParaRPr lang="es-MX"/>
          </a:p>
        </p:txBody>
      </p:sp>
      <p:sp>
        <p:nvSpPr>
          <p:cNvPr id="3" name="AutoShape 3"/>
          <p:cNvSpPr/>
          <p:nvPr/>
        </p:nvSpPr>
        <p:spPr>
          <a:xfrm>
            <a:off x="1682380" y="2291433"/>
            <a:ext cx="567898" cy="0"/>
          </a:xfrm>
          <a:prstGeom prst="line">
            <a:avLst/>
          </a:prstGeom>
          <a:ln w="38100" cap="flat">
            <a:solidFill>
              <a:srgbClr val="D2B99A"/>
            </a:solidFill>
            <a:prstDash val="solid"/>
            <a:headEnd type="none" w="sm" len="sm"/>
            <a:tailEnd type="none" w="sm" len="sm"/>
          </a:ln>
        </p:spPr>
        <p:txBody>
          <a:bodyPr/>
          <a:lstStyle/>
          <a:p>
            <a:endParaRPr lang="es-MX"/>
          </a:p>
        </p:txBody>
      </p:sp>
      <p:sp>
        <p:nvSpPr>
          <p:cNvPr id="4" name="Freeform 4"/>
          <p:cNvSpPr/>
          <p:nvPr/>
        </p:nvSpPr>
        <p:spPr>
          <a:xfrm>
            <a:off x="2070980" y="2633008"/>
            <a:ext cx="7447497" cy="6280757"/>
          </a:xfrm>
          <a:custGeom>
            <a:avLst/>
            <a:gdLst/>
            <a:ahLst/>
            <a:cxnLst/>
            <a:rect l="l" t="t" r="r" b="b"/>
            <a:pathLst>
              <a:path w="7447497" h="6280757">
                <a:moveTo>
                  <a:pt x="0" y="0"/>
                </a:moveTo>
                <a:lnTo>
                  <a:pt x="7447497" y="0"/>
                </a:lnTo>
                <a:lnTo>
                  <a:pt x="7447497" y="6280757"/>
                </a:lnTo>
                <a:lnTo>
                  <a:pt x="0" y="6280757"/>
                </a:lnTo>
                <a:lnTo>
                  <a:pt x="0" y="0"/>
                </a:lnTo>
                <a:close/>
              </a:path>
            </a:pathLst>
          </a:custGeom>
          <a:blipFill>
            <a:blip r:embed="rId3"/>
            <a:stretch>
              <a:fillRect r="-79987" b="-32588"/>
            </a:stretch>
          </a:blipFill>
        </p:spPr>
        <p:txBody>
          <a:bodyPr/>
          <a:lstStyle/>
          <a:p>
            <a:endParaRPr lang="es-MX"/>
          </a:p>
        </p:txBody>
      </p:sp>
      <p:sp>
        <p:nvSpPr>
          <p:cNvPr id="5" name="TextBox 5"/>
          <p:cNvSpPr txBox="1"/>
          <p:nvPr/>
        </p:nvSpPr>
        <p:spPr>
          <a:xfrm>
            <a:off x="1682380" y="1472918"/>
            <a:ext cx="5905500" cy="799465"/>
          </a:xfrm>
          <a:prstGeom prst="rect">
            <a:avLst/>
          </a:prstGeom>
        </p:spPr>
        <p:txBody>
          <a:bodyPr lIns="0" tIns="0" rIns="0" bIns="0" rtlCol="0" anchor="t">
            <a:spAutoFit/>
          </a:bodyPr>
          <a:lstStyle/>
          <a:p>
            <a:pPr algn="l">
              <a:lnSpc>
                <a:spcPts val="5600"/>
              </a:lnSpc>
            </a:pPr>
            <a:r>
              <a:rPr lang="en-US" sz="5600">
                <a:solidFill>
                  <a:srgbClr val="FFFFFF"/>
                </a:solidFill>
                <a:latin typeface="Poppins Light"/>
                <a:ea typeface="Poppins Light"/>
                <a:cs typeface="Poppins Light"/>
                <a:sym typeface="Poppins Light"/>
              </a:rPr>
              <a:t>DESARROLLO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028700" y="2031990"/>
            <a:ext cx="16230600" cy="6881774"/>
          </a:xfrm>
          <a:custGeom>
            <a:avLst/>
            <a:gdLst/>
            <a:ahLst/>
            <a:cxnLst/>
            <a:rect l="l" t="t" r="r" b="b"/>
            <a:pathLst>
              <a:path w="16230600" h="6881774">
                <a:moveTo>
                  <a:pt x="16230600" y="0"/>
                </a:moveTo>
                <a:lnTo>
                  <a:pt x="0" y="0"/>
                </a:lnTo>
                <a:lnTo>
                  <a:pt x="0" y="6881775"/>
                </a:lnTo>
                <a:lnTo>
                  <a:pt x="16230600" y="6881775"/>
                </a:lnTo>
                <a:lnTo>
                  <a:pt x="16230600" y="0"/>
                </a:lnTo>
                <a:close/>
              </a:path>
            </a:pathLst>
          </a:custGeom>
          <a:blipFill>
            <a:blip r:embed="rId2">
              <a:alphaModFix amt="60000"/>
            </a:blip>
            <a:stretch>
              <a:fillRect/>
            </a:stretch>
          </a:blipFill>
        </p:spPr>
        <p:txBody>
          <a:bodyPr/>
          <a:lstStyle/>
          <a:p>
            <a:endParaRPr lang="es-MX"/>
          </a:p>
        </p:txBody>
      </p:sp>
      <p:sp>
        <p:nvSpPr>
          <p:cNvPr id="3" name="AutoShape 3"/>
          <p:cNvSpPr/>
          <p:nvPr/>
        </p:nvSpPr>
        <p:spPr>
          <a:xfrm>
            <a:off x="1682380" y="2291433"/>
            <a:ext cx="567898" cy="0"/>
          </a:xfrm>
          <a:prstGeom prst="line">
            <a:avLst/>
          </a:prstGeom>
          <a:ln w="38100" cap="flat">
            <a:solidFill>
              <a:srgbClr val="D2B99A"/>
            </a:solidFill>
            <a:prstDash val="solid"/>
            <a:headEnd type="none" w="sm" len="sm"/>
            <a:tailEnd type="none" w="sm" len="sm"/>
          </a:ln>
        </p:spPr>
        <p:txBody>
          <a:bodyPr/>
          <a:lstStyle/>
          <a:p>
            <a:endParaRPr lang="es-MX"/>
          </a:p>
        </p:txBody>
      </p:sp>
      <p:sp>
        <p:nvSpPr>
          <p:cNvPr id="4" name="Freeform 4"/>
          <p:cNvSpPr/>
          <p:nvPr/>
        </p:nvSpPr>
        <p:spPr>
          <a:xfrm>
            <a:off x="1028700" y="4044220"/>
            <a:ext cx="16230600" cy="5214080"/>
          </a:xfrm>
          <a:custGeom>
            <a:avLst/>
            <a:gdLst/>
            <a:ahLst/>
            <a:cxnLst/>
            <a:rect l="l" t="t" r="r" b="b"/>
            <a:pathLst>
              <a:path w="16230600" h="5214080">
                <a:moveTo>
                  <a:pt x="0" y="0"/>
                </a:moveTo>
                <a:lnTo>
                  <a:pt x="16230600" y="0"/>
                </a:lnTo>
                <a:lnTo>
                  <a:pt x="16230600" y="5214080"/>
                </a:lnTo>
                <a:lnTo>
                  <a:pt x="0" y="5214080"/>
                </a:lnTo>
                <a:lnTo>
                  <a:pt x="0" y="0"/>
                </a:lnTo>
                <a:close/>
              </a:path>
            </a:pathLst>
          </a:custGeom>
          <a:blipFill>
            <a:blip r:embed="rId3"/>
            <a:stretch>
              <a:fillRect/>
            </a:stretch>
          </a:blipFill>
        </p:spPr>
        <p:txBody>
          <a:bodyPr/>
          <a:lstStyle/>
          <a:p>
            <a:endParaRPr lang="es-MX"/>
          </a:p>
        </p:txBody>
      </p:sp>
      <p:sp>
        <p:nvSpPr>
          <p:cNvPr id="5" name="TextBox 5"/>
          <p:cNvSpPr txBox="1"/>
          <p:nvPr/>
        </p:nvSpPr>
        <p:spPr>
          <a:xfrm>
            <a:off x="1682380" y="1472918"/>
            <a:ext cx="5905500" cy="799465"/>
          </a:xfrm>
          <a:prstGeom prst="rect">
            <a:avLst/>
          </a:prstGeom>
        </p:spPr>
        <p:txBody>
          <a:bodyPr lIns="0" tIns="0" rIns="0" bIns="0" rtlCol="0" anchor="t">
            <a:spAutoFit/>
          </a:bodyPr>
          <a:lstStyle/>
          <a:p>
            <a:pPr algn="l">
              <a:lnSpc>
                <a:spcPts val="5600"/>
              </a:lnSpc>
            </a:pPr>
            <a:r>
              <a:rPr lang="en-US" sz="5600">
                <a:solidFill>
                  <a:srgbClr val="FFFFFF"/>
                </a:solidFill>
                <a:latin typeface="Poppins Light"/>
                <a:ea typeface="Poppins Light"/>
                <a:cs typeface="Poppins Light"/>
                <a:sym typeface="Poppins Light"/>
              </a:rPr>
              <a:t>DESARROLLO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77686" y="3007395"/>
            <a:ext cx="20814942" cy="8825535"/>
          </a:xfrm>
          <a:custGeom>
            <a:avLst/>
            <a:gdLst/>
            <a:ahLst/>
            <a:cxnLst/>
            <a:rect l="l" t="t" r="r" b="b"/>
            <a:pathLst>
              <a:path w="20814942" h="8825535">
                <a:moveTo>
                  <a:pt x="0" y="0"/>
                </a:moveTo>
                <a:lnTo>
                  <a:pt x="20814942" y="0"/>
                </a:lnTo>
                <a:lnTo>
                  <a:pt x="20814942" y="8825535"/>
                </a:lnTo>
                <a:lnTo>
                  <a:pt x="0" y="8825535"/>
                </a:lnTo>
                <a:lnTo>
                  <a:pt x="0" y="0"/>
                </a:lnTo>
                <a:close/>
              </a:path>
            </a:pathLst>
          </a:custGeom>
          <a:blipFill>
            <a:blip r:embed="rId2">
              <a:alphaModFix amt="60000"/>
            </a:blip>
            <a:stretch>
              <a:fillRect/>
            </a:stretch>
          </a:blipFill>
        </p:spPr>
        <p:txBody>
          <a:bodyPr/>
          <a:lstStyle/>
          <a:p>
            <a:endParaRPr lang="es-MX"/>
          </a:p>
        </p:txBody>
      </p:sp>
      <p:sp>
        <p:nvSpPr>
          <p:cNvPr id="3" name="AutoShape 3"/>
          <p:cNvSpPr/>
          <p:nvPr/>
        </p:nvSpPr>
        <p:spPr>
          <a:xfrm>
            <a:off x="8860051" y="1471295"/>
            <a:ext cx="567898" cy="0"/>
          </a:xfrm>
          <a:prstGeom prst="line">
            <a:avLst/>
          </a:prstGeom>
          <a:ln w="38100" cap="flat">
            <a:solidFill>
              <a:srgbClr val="D2B99A"/>
            </a:solidFill>
            <a:prstDash val="solid"/>
            <a:headEnd type="none" w="sm" len="sm"/>
            <a:tailEnd type="none" w="sm" len="sm"/>
          </a:ln>
        </p:spPr>
        <p:txBody>
          <a:bodyPr/>
          <a:lstStyle/>
          <a:p>
            <a:endParaRPr lang="es-MX"/>
          </a:p>
        </p:txBody>
      </p:sp>
      <p:sp>
        <p:nvSpPr>
          <p:cNvPr id="4" name="Freeform 4"/>
          <p:cNvSpPr/>
          <p:nvPr/>
        </p:nvSpPr>
        <p:spPr>
          <a:xfrm>
            <a:off x="229111" y="2076243"/>
            <a:ext cx="17829778" cy="7972524"/>
          </a:xfrm>
          <a:custGeom>
            <a:avLst/>
            <a:gdLst/>
            <a:ahLst/>
            <a:cxnLst/>
            <a:rect l="l" t="t" r="r" b="b"/>
            <a:pathLst>
              <a:path w="17829778" h="7972524">
                <a:moveTo>
                  <a:pt x="0" y="0"/>
                </a:moveTo>
                <a:lnTo>
                  <a:pt x="17829778" y="0"/>
                </a:lnTo>
                <a:lnTo>
                  <a:pt x="17829778" y="7972524"/>
                </a:lnTo>
                <a:lnTo>
                  <a:pt x="0" y="7972524"/>
                </a:lnTo>
                <a:lnTo>
                  <a:pt x="0" y="0"/>
                </a:lnTo>
                <a:close/>
              </a:path>
            </a:pathLst>
          </a:custGeom>
          <a:blipFill>
            <a:blip r:embed="rId3"/>
            <a:stretch>
              <a:fillRect t="-2398" r="-427"/>
            </a:stretch>
          </a:blipFill>
        </p:spPr>
        <p:txBody>
          <a:bodyPr/>
          <a:lstStyle/>
          <a:p>
            <a:endParaRPr lang="es-MX"/>
          </a:p>
        </p:txBody>
      </p:sp>
      <p:sp>
        <p:nvSpPr>
          <p:cNvPr id="5" name="TextBox 5"/>
          <p:cNvSpPr txBox="1"/>
          <p:nvPr/>
        </p:nvSpPr>
        <p:spPr>
          <a:xfrm>
            <a:off x="5404462" y="652780"/>
            <a:ext cx="7479077" cy="799465"/>
          </a:xfrm>
          <a:prstGeom prst="rect">
            <a:avLst/>
          </a:prstGeom>
        </p:spPr>
        <p:txBody>
          <a:bodyPr lIns="0" tIns="0" rIns="0" bIns="0" rtlCol="0" anchor="t">
            <a:spAutoFit/>
          </a:bodyPr>
          <a:lstStyle/>
          <a:p>
            <a:pPr algn="ctr">
              <a:lnSpc>
                <a:spcPts val="5600"/>
              </a:lnSpc>
            </a:pPr>
            <a:r>
              <a:rPr lang="en-US" sz="5600">
                <a:solidFill>
                  <a:srgbClr val="FFFFFF"/>
                </a:solidFill>
                <a:latin typeface="Poppins Light"/>
                <a:ea typeface="Poppins Light"/>
                <a:cs typeface="Poppins Light"/>
                <a:sym typeface="Poppins Light"/>
              </a:rPr>
              <a:t>AGENDA DE TRABAJO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32699" y="432765"/>
            <a:ext cx="20814942" cy="8825535"/>
          </a:xfrm>
          <a:custGeom>
            <a:avLst/>
            <a:gdLst/>
            <a:ahLst/>
            <a:cxnLst/>
            <a:rect l="l" t="t" r="r" b="b"/>
            <a:pathLst>
              <a:path w="20814942" h="8825535">
                <a:moveTo>
                  <a:pt x="0" y="0"/>
                </a:moveTo>
                <a:lnTo>
                  <a:pt x="20814942" y="0"/>
                </a:lnTo>
                <a:lnTo>
                  <a:pt x="20814942" y="8825535"/>
                </a:lnTo>
                <a:lnTo>
                  <a:pt x="0" y="8825535"/>
                </a:lnTo>
                <a:lnTo>
                  <a:pt x="0" y="0"/>
                </a:lnTo>
                <a:close/>
              </a:path>
            </a:pathLst>
          </a:custGeom>
          <a:blipFill>
            <a:blip r:embed="rId2">
              <a:alphaModFix amt="60000"/>
            </a:blip>
            <a:stretch>
              <a:fillRect/>
            </a:stretch>
          </a:blipFill>
        </p:spPr>
        <p:txBody>
          <a:bodyPr/>
          <a:lstStyle/>
          <a:p>
            <a:endParaRPr lang="es-MX"/>
          </a:p>
        </p:txBody>
      </p:sp>
      <p:sp>
        <p:nvSpPr>
          <p:cNvPr id="3" name="TextBox 3"/>
          <p:cNvSpPr txBox="1"/>
          <p:nvPr/>
        </p:nvSpPr>
        <p:spPr>
          <a:xfrm>
            <a:off x="1028700" y="1396229"/>
            <a:ext cx="7026020" cy="799465"/>
          </a:xfrm>
          <a:prstGeom prst="rect">
            <a:avLst/>
          </a:prstGeom>
        </p:spPr>
        <p:txBody>
          <a:bodyPr lIns="0" tIns="0" rIns="0" bIns="0" rtlCol="0" anchor="t">
            <a:spAutoFit/>
          </a:bodyPr>
          <a:lstStyle/>
          <a:p>
            <a:pPr algn="ctr">
              <a:lnSpc>
                <a:spcPts val="5600"/>
              </a:lnSpc>
            </a:pPr>
            <a:r>
              <a:rPr lang="en-US" sz="5600">
                <a:solidFill>
                  <a:srgbClr val="FFFFFF"/>
                </a:solidFill>
                <a:latin typeface="Poppins Light"/>
                <a:ea typeface="Poppins Light"/>
                <a:cs typeface="Poppins Light"/>
                <a:sym typeface="Poppins Light"/>
              </a:rPr>
              <a:t>CONCLUSIONES</a:t>
            </a:r>
          </a:p>
        </p:txBody>
      </p:sp>
      <p:sp>
        <p:nvSpPr>
          <p:cNvPr id="4" name="AutoShape 4"/>
          <p:cNvSpPr/>
          <p:nvPr/>
        </p:nvSpPr>
        <p:spPr>
          <a:xfrm>
            <a:off x="2010900" y="2195694"/>
            <a:ext cx="567898" cy="0"/>
          </a:xfrm>
          <a:prstGeom prst="line">
            <a:avLst/>
          </a:prstGeom>
          <a:ln w="38100" cap="flat">
            <a:solidFill>
              <a:srgbClr val="D2B99A"/>
            </a:solidFill>
            <a:prstDash val="solid"/>
            <a:headEnd type="none" w="sm" len="sm"/>
            <a:tailEnd type="none" w="sm" len="sm"/>
          </a:ln>
        </p:spPr>
        <p:txBody>
          <a:bodyPr/>
          <a:lstStyle/>
          <a:p>
            <a:endParaRPr lang="es-MX"/>
          </a:p>
        </p:txBody>
      </p:sp>
      <p:sp>
        <p:nvSpPr>
          <p:cNvPr id="5" name="TextBox 5"/>
          <p:cNvSpPr txBox="1"/>
          <p:nvPr/>
        </p:nvSpPr>
        <p:spPr>
          <a:xfrm>
            <a:off x="3779389" y="3355975"/>
            <a:ext cx="10729221" cy="3508375"/>
          </a:xfrm>
          <a:prstGeom prst="rect">
            <a:avLst/>
          </a:prstGeom>
        </p:spPr>
        <p:txBody>
          <a:bodyPr lIns="0" tIns="0" rIns="0" bIns="0" rtlCol="0" anchor="t">
            <a:spAutoFit/>
          </a:bodyPr>
          <a:lstStyle/>
          <a:p>
            <a:pPr algn="l">
              <a:lnSpc>
                <a:spcPts val="3499"/>
              </a:lnSpc>
            </a:pPr>
            <a:r>
              <a:rPr lang="en-US" sz="2499">
                <a:solidFill>
                  <a:srgbClr val="FFFFFF"/>
                </a:solidFill>
                <a:latin typeface="Poppins Light"/>
                <a:ea typeface="Poppins Light"/>
                <a:cs typeface="Poppins Light"/>
                <a:sym typeface="Poppins Light"/>
              </a:rPr>
              <a:t>El éxito de este sistema radica en la robustez de su algoritmo, el cuál gracias a su capacidad de escapar de óptimos locales mediante su mecanismo probabilístico ha garantizado ser la mejor opción entre otros algoritmos metaheurísticos para esta aplicación concreta. Esto asegura una exploración global de la gran cantidad de soluciones, dando como resultado la identificación de la ruta de menor costo total, minimizando la distancia recorrida y el consumo de combustible.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571750" y="1952625"/>
            <a:ext cx="7026020" cy="799465"/>
          </a:xfrm>
          <a:prstGeom prst="rect">
            <a:avLst/>
          </a:prstGeom>
        </p:spPr>
        <p:txBody>
          <a:bodyPr lIns="0" tIns="0" rIns="0" bIns="0" rtlCol="0" anchor="t">
            <a:spAutoFit/>
          </a:bodyPr>
          <a:lstStyle/>
          <a:p>
            <a:pPr algn="l">
              <a:lnSpc>
                <a:spcPts val="5600"/>
              </a:lnSpc>
            </a:pPr>
            <a:r>
              <a:rPr lang="en-US" sz="5600">
                <a:solidFill>
                  <a:srgbClr val="FFFFFF"/>
                </a:solidFill>
                <a:latin typeface="Poppins Light"/>
                <a:ea typeface="Poppins Light"/>
                <a:cs typeface="Poppins Light"/>
                <a:sym typeface="Poppins Light"/>
              </a:rPr>
              <a:t>INDICE</a:t>
            </a:r>
          </a:p>
        </p:txBody>
      </p:sp>
      <p:sp>
        <p:nvSpPr>
          <p:cNvPr id="3" name="Freeform 3"/>
          <p:cNvSpPr/>
          <p:nvPr/>
        </p:nvSpPr>
        <p:spPr>
          <a:xfrm>
            <a:off x="-977686" y="2980744"/>
            <a:ext cx="20814942" cy="8825535"/>
          </a:xfrm>
          <a:custGeom>
            <a:avLst/>
            <a:gdLst/>
            <a:ahLst/>
            <a:cxnLst/>
            <a:rect l="l" t="t" r="r" b="b"/>
            <a:pathLst>
              <a:path w="20814942" h="8825535">
                <a:moveTo>
                  <a:pt x="0" y="0"/>
                </a:moveTo>
                <a:lnTo>
                  <a:pt x="20814942" y="0"/>
                </a:lnTo>
                <a:lnTo>
                  <a:pt x="20814942" y="8825536"/>
                </a:lnTo>
                <a:lnTo>
                  <a:pt x="0" y="8825536"/>
                </a:lnTo>
                <a:lnTo>
                  <a:pt x="0" y="0"/>
                </a:lnTo>
                <a:close/>
              </a:path>
            </a:pathLst>
          </a:custGeom>
          <a:blipFill>
            <a:blip r:embed="rId2">
              <a:alphaModFix amt="60000"/>
            </a:blip>
            <a:stretch>
              <a:fillRect/>
            </a:stretch>
          </a:blipFill>
        </p:spPr>
        <p:txBody>
          <a:bodyPr/>
          <a:lstStyle/>
          <a:p>
            <a:endParaRPr lang="es-MX"/>
          </a:p>
        </p:txBody>
      </p:sp>
      <p:sp>
        <p:nvSpPr>
          <p:cNvPr id="4" name="TextBox 4"/>
          <p:cNvSpPr txBox="1"/>
          <p:nvPr/>
        </p:nvSpPr>
        <p:spPr>
          <a:xfrm>
            <a:off x="2571750" y="4057069"/>
            <a:ext cx="750094" cy="422680"/>
          </a:xfrm>
          <a:prstGeom prst="rect">
            <a:avLst/>
          </a:prstGeom>
        </p:spPr>
        <p:txBody>
          <a:bodyPr wrap="square" lIns="0" tIns="0" rIns="0" bIns="0" rtlCol="0" anchor="t">
            <a:spAutoFit/>
          </a:bodyPr>
          <a:lstStyle/>
          <a:p>
            <a:pPr algn="l">
              <a:lnSpc>
                <a:spcPts val="3200"/>
              </a:lnSpc>
            </a:pPr>
            <a:r>
              <a:rPr lang="en-US" sz="3200" dirty="0">
                <a:solidFill>
                  <a:srgbClr val="FFFFFF"/>
                </a:solidFill>
                <a:latin typeface="Poppins Light"/>
                <a:ea typeface="Poppins Light"/>
                <a:cs typeface="Poppins Light"/>
                <a:sym typeface="Poppins Light"/>
              </a:rPr>
              <a:t>01</a:t>
            </a:r>
          </a:p>
        </p:txBody>
      </p:sp>
      <p:sp>
        <p:nvSpPr>
          <p:cNvPr id="5" name="TextBox 5"/>
          <p:cNvSpPr txBox="1"/>
          <p:nvPr/>
        </p:nvSpPr>
        <p:spPr>
          <a:xfrm>
            <a:off x="3321844" y="4170086"/>
            <a:ext cx="2939497" cy="409574"/>
          </a:xfrm>
          <a:prstGeom prst="rect">
            <a:avLst/>
          </a:prstGeom>
        </p:spPr>
        <p:txBody>
          <a:bodyPr lIns="0" tIns="0" rIns="0" bIns="0" rtlCol="0" anchor="t">
            <a:spAutoFit/>
          </a:bodyPr>
          <a:lstStyle/>
          <a:p>
            <a:pPr algn="l">
              <a:lnSpc>
                <a:spcPts val="2999"/>
              </a:lnSpc>
            </a:pPr>
            <a:r>
              <a:rPr lang="en-US" sz="2999">
                <a:solidFill>
                  <a:srgbClr val="C3C5C6"/>
                </a:solidFill>
                <a:latin typeface="Poppins Light"/>
                <a:ea typeface="Poppins Light"/>
                <a:cs typeface="Poppins Light"/>
                <a:sym typeface="Poppins Light"/>
              </a:rPr>
              <a:t>Introduccion</a:t>
            </a:r>
          </a:p>
        </p:txBody>
      </p:sp>
      <p:sp>
        <p:nvSpPr>
          <p:cNvPr id="6" name="TextBox 6"/>
          <p:cNvSpPr txBox="1"/>
          <p:nvPr/>
        </p:nvSpPr>
        <p:spPr>
          <a:xfrm>
            <a:off x="9810750" y="4057069"/>
            <a:ext cx="506016" cy="452755"/>
          </a:xfrm>
          <a:prstGeom prst="rect">
            <a:avLst/>
          </a:prstGeom>
        </p:spPr>
        <p:txBody>
          <a:bodyPr lIns="0" tIns="0" rIns="0" bIns="0" rtlCol="0" anchor="t">
            <a:spAutoFit/>
          </a:bodyPr>
          <a:lstStyle/>
          <a:p>
            <a:pPr algn="l">
              <a:lnSpc>
                <a:spcPts val="3200"/>
              </a:lnSpc>
            </a:pPr>
            <a:r>
              <a:rPr lang="en-US" sz="3200">
                <a:solidFill>
                  <a:srgbClr val="FFFFFF"/>
                </a:solidFill>
                <a:latin typeface="Poppins Light"/>
                <a:ea typeface="Poppins Light"/>
                <a:cs typeface="Poppins Light"/>
                <a:sym typeface="Poppins Light"/>
              </a:rPr>
              <a:t>05</a:t>
            </a:r>
          </a:p>
        </p:txBody>
      </p:sp>
      <p:sp>
        <p:nvSpPr>
          <p:cNvPr id="7" name="TextBox 7"/>
          <p:cNvSpPr txBox="1"/>
          <p:nvPr/>
        </p:nvSpPr>
        <p:spPr>
          <a:xfrm>
            <a:off x="10560844" y="4160561"/>
            <a:ext cx="2939497" cy="428625"/>
          </a:xfrm>
          <a:prstGeom prst="rect">
            <a:avLst/>
          </a:prstGeom>
        </p:spPr>
        <p:txBody>
          <a:bodyPr lIns="0" tIns="0" rIns="0" bIns="0" rtlCol="0" anchor="t">
            <a:spAutoFit/>
          </a:bodyPr>
          <a:lstStyle/>
          <a:p>
            <a:pPr algn="l">
              <a:lnSpc>
                <a:spcPts val="3000"/>
              </a:lnSpc>
            </a:pPr>
            <a:r>
              <a:rPr lang="en-US" sz="3000">
                <a:solidFill>
                  <a:srgbClr val="C3C5C6"/>
                </a:solidFill>
                <a:latin typeface="Poppins Light"/>
                <a:ea typeface="Poppins Light"/>
                <a:cs typeface="Poppins Light"/>
                <a:sym typeface="Poppins Light"/>
              </a:rPr>
              <a:t>Alcance</a:t>
            </a:r>
          </a:p>
        </p:txBody>
      </p:sp>
      <p:sp>
        <p:nvSpPr>
          <p:cNvPr id="8" name="TextBox 8"/>
          <p:cNvSpPr txBox="1"/>
          <p:nvPr/>
        </p:nvSpPr>
        <p:spPr>
          <a:xfrm>
            <a:off x="2571750" y="5230802"/>
            <a:ext cx="485705" cy="452755"/>
          </a:xfrm>
          <a:prstGeom prst="rect">
            <a:avLst/>
          </a:prstGeom>
        </p:spPr>
        <p:txBody>
          <a:bodyPr lIns="0" tIns="0" rIns="0" bIns="0" rtlCol="0" anchor="t">
            <a:spAutoFit/>
          </a:bodyPr>
          <a:lstStyle/>
          <a:p>
            <a:pPr algn="l">
              <a:lnSpc>
                <a:spcPts val="3200"/>
              </a:lnSpc>
            </a:pPr>
            <a:r>
              <a:rPr lang="en-US" sz="3200">
                <a:solidFill>
                  <a:srgbClr val="FFFFFF"/>
                </a:solidFill>
                <a:latin typeface="Poppins Light"/>
                <a:ea typeface="Poppins Light"/>
                <a:cs typeface="Poppins Light"/>
                <a:sym typeface="Poppins Light"/>
              </a:rPr>
              <a:t>02</a:t>
            </a:r>
          </a:p>
        </p:txBody>
      </p:sp>
      <p:sp>
        <p:nvSpPr>
          <p:cNvPr id="9" name="TextBox 9"/>
          <p:cNvSpPr txBox="1"/>
          <p:nvPr/>
        </p:nvSpPr>
        <p:spPr>
          <a:xfrm>
            <a:off x="3321844" y="5343818"/>
            <a:ext cx="3632408" cy="409574"/>
          </a:xfrm>
          <a:prstGeom prst="rect">
            <a:avLst/>
          </a:prstGeom>
        </p:spPr>
        <p:txBody>
          <a:bodyPr lIns="0" tIns="0" rIns="0" bIns="0" rtlCol="0" anchor="t">
            <a:spAutoFit/>
          </a:bodyPr>
          <a:lstStyle/>
          <a:p>
            <a:pPr algn="l">
              <a:lnSpc>
                <a:spcPts val="2999"/>
              </a:lnSpc>
            </a:pPr>
            <a:r>
              <a:rPr lang="en-US" sz="2999">
                <a:solidFill>
                  <a:srgbClr val="C3C5C6"/>
                </a:solidFill>
                <a:latin typeface="Poppins Light"/>
                <a:ea typeface="Poppins Light"/>
                <a:cs typeface="Poppins Light"/>
                <a:sym typeface="Poppins Light"/>
              </a:rPr>
              <a:t>Objetivo General</a:t>
            </a:r>
          </a:p>
        </p:txBody>
      </p:sp>
      <p:sp>
        <p:nvSpPr>
          <p:cNvPr id="10" name="TextBox 10"/>
          <p:cNvSpPr txBox="1"/>
          <p:nvPr/>
        </p:nvSpPr>
        <p:spPr>
          <a:xfrm>
            <a:off x="9810750" y="5230802"/>
            <a:ext cx="750094" cy="422680"/>
          </a:xfrm>
          <a:prstGeom prst="rect">
            <a:avLst/>
          </a:prstGeom>
        </p:spPr>
        <p:txBody>
          <a:bodyPr wrap="square" lIns="0" tIns="0" rIns="0" bIns="0" rtlCol="0" anchor="t">
            <a:spAutoFit/>
          </a:bodyPr>
          <a:lstStyle/>
          <a:p>
            <a:pPr algn="l">
              <a:lnSpc>
                <a:spcPts val="3200"/>
              </a:lnSpc>
            </a:pPr>
            <a:r>
              <a:rPr lang="en-US" sz="3200" dirty="0">
                <a:solidFill>
                  <a:srgbClr val="FFFFFF"/>
                </a:solidFill>
                <a:latin typeface="Poppins Light"/>
                <a:ea typeface="Poppins Light"/>
                <a:cs typeface="Poppins Light"/>
                <a:sym typeface="Poppins Light"/>
              </a:rPr>
              <a:t>06</a:t>
            </a:r>
          </a:p>
        </p:txBody>
      </p:sp>
      <p:sp>
        <p:nvSpPr>
          <p:cNvPr id="11" name="TextBox 11"/>
          <p:cNvSpPr txBox="1"/>
          <p:nvPr/>
        </p:nvSpPr>
        <p:spPr>
          <a:xfrm>
            <a:off x="10560844" y="5334293"/>
            <a:ext cx="2939497" cy="428625"/>
          </a:xfrm>
          <a:prstGeom prst="rect">
            <a:avLst/>
          </a:prstGeom>
        </p:spPr>
        <p:txBody>
          <a:bodyPr lIns="0" tIns="0" rIns="0" bIns="0" rtlCol="0" anchor="t">
            <a:spAutoFit/>
          </a:bodyPr>
          <a:lstStyle/>
          <a:p>
            <a:pPr algn="l">
              <a:lnSpc>
                <a:spcPts val="3000"/>
              </a:lnSpc>
            </a:pPr>
            <a:r>
              <a:rPr lang="en-US" sz="3000">
                <a:solidFill>
                  <a:srgbClr val="C3C5C6"/>
                </a:solidFill>
                <a:latin typeface="Poppins Light"/>
                <a:ea typeface="Poppins Light"/>
                <a:cs typeface="Poppins Light"/>
                <a:sym typeface="Poppins Light"/>
              </a:rPr>
              <a:t>Desarrollo</a:t>
            </a:r>
          </a:p>
        </p:txBody>
      </p:sp>
      <p:sp>
        <p:nvSpPr>
          <p:cNvPr id="12" name="TextBox 12"/>
          <p:cNvSpPr txBox="1"/>
          <p:nvPr/>
        </p:nvSpPr>
        <p:spPr>
          <a:xfrm>
            <a:off x="2571750" y="6404535"/>
            <a:ext cx="491012" cy="452755"/>
          </a:xfrm>
          <a:prstGeom prst="rect">
            <a:avLst/>
          </a:prstGeom>
        </p:spPr>
        <p:txBody>
          <a:bodyPr lIns="0" tIns="0" rIns="0" bIns="0" rtlCol="0" anchor="t">
            <a:spAutoFit/>
          </a:bodyPr>
          <a:lstStyle/>
          <a:p>
            <a:pPr algn="l">
              <a:lnSpc>
                <a:spcPts val="3200"/>
              </a:lnSpc>
            </a:pPr>
            <a:r>
              <a:rPr lang="en-US" sz="3200">
                <a:solidFill>
                  <a:srgbClr val="FFFFFF"/>
                </a:solidFill>
                <a:latin typeface="Poppins Light"/>
                <a:ea typeface="Poppins Light"/>
                <a:cs typeface="Poppins Light"/>
                <a:sym typeface="Poppins Light"/>
              </a:rPr>
              <a:t>03</a:t>
            </a:r>
          </a:p>
        </p:txBody>
      </p:sp>
      <p:sp>
        <p:nvSpPr>
          <p:cNvPr id="13" name="TextBox 13"/>
          <p:cNvSpPr txBox="1"/>
          <p:nvPr/>
        </p:nvSpPr>
        <p:spPr>
          <a:xfrm>
            <a:off x="3321844" y="6517551"/>
            <a:ext cx="4538521" cy="409574"/>
          </a:xfrm>
          <a:prstGeom prst="rect">
            <a:avLst/>
          </a:prstGeom>
        </p:spPr>
        <p:txBody>
          <a:bodyPr lIns="0" tIns="0" rIns="0" bIns="0" rtlCol="0" anchor="t">
            <a:spAutoFit/>
          </a:bodyPr>
          <a:lstStyle/>
          <a:p>
            <a:pPr algn="l">
              <a:lnSpc>
                <a:spcPts val="2999"/>
              </a:lnSpc>
            </a:pPr>
            <a:r>
              <a:rPr lang="en-US" sz="2999">
                <a:solidFill>
                  <a:srgbClr val="C3C5C6"/>
                </a:solidFill>
                <a:latin typeface="Poppins Light"/>
                <a:ea typeface="Poppins Light"/>
                <a:cs typeface="Poppins Light"/>
                <a:sym typeface="Poppins Light"/>
              </a:rPr>
              <a:t>Objetivos Especificos</a:t>
            </a:r>
          </a:p>
        </p:txBody>
      </p:sp>
      <p:sp>
        <p:nvSpPr>
          <p:cNvPr id="14" name="TextBox 14"/>
          <p:cNvSpPr txBox="1"/>
          <p:nvPr/>
        </p:nvSpPr>
        <p:spPr>
          <a:xfrm>
            <a:off x="9810750" y="6404535"/>
            <a:ext cx="468930" cy="452755"/>
          </a:xfrm>
          <a:prstGeom prst="rect">
            <a:avLst/>
          </a:prstGeom>
        </p:spPr>
        <p:txBody>
          <a:bodyPr lIns="0" tIns="0" rIns="0" bIns="0" rtlCol="0" anchor="t">
            <a:spAutoFit/>
          </a:bodyPr>
          <a:lstStyle/>
          <a:p>
            <a:pPr algn="l">
              <a:lnSpc>
                <a:spcPts val="3200"/>
              </a:lnSpc>
            </a:pPr>
            <a:r>
              <a:rPr lang="en-US" sz="3200">
                <a:solidFill>
                  <a:srgbClr val="FFFFFF"/>
                </a:solidFill>
                <a:latin typeface="Poppins Light"/>
                <a:ea typeface="Poppins Light"/>
                <a:cs typeface="Poppins Light"/>
                <a:sym typeface="Poppins Light"/>
              </a:rPr>
              <a:t>07</a:t>
            </a:r>
          </a:p>
        </p:txBody>
      </p:sp>
      <p:sp>
        <p:nvSpPr>
          <p:cNvPr id="15" name="TextBox 15"/>
          <p:cNvSpPr txBox="1"/>
          <p:nvPr/>
        </p:nvSpPr>
        <p:spPr>
          <a:xfrm>
            <a:off x="10560844" y="6508026"/>
            <a:ext cx="4058814" cy="428625"/>
          </a:xfrm>
          <a:prstGeom prst="rect">
            <a:avLst/>
          </a:prstGeom>
        </p:spPr>
        <p:txBody>
          <a:bodyPr lIns="0" tIns="0" rIns="0" bIns="0" rtlCol="0" anchor="t">
            <a:spAutoFit/>
          </a:bodyPr>
          <a:lstStyle/>
          <a:p>
            <a:pPr algn="l">
              <a:lnSpc>
                <a:spcPts val="3000"/>
              </a:lnSpc>
            </a:pPr>
            <a:r>
              <a:rPr lang="en-US" sz="3000">
                <a:solidFill>
                  <a:srgbClr val="C3C5C6"/>
                </a:solidFill>
                <a:latin typeface="Poppins Light"/>
                <a:ea typeface="Poppins Light"/>
                <a:cs typeface="Poppins Light"/>
                <a:sym typeface="Poppins Light"/>
              </a:rPr>
              <a:t>Agenda de Trabajo</a:t>
            </a:r>
          </a:p>
        </p:txBody>
      </p:sp>
      <p:sp>
        <p:nvSpPr>
          <p:cNvPr id="16" name="TextBox 16"/>
          <p:cNvSpPr txBox="1"/>
          <p:nvPr/>
        </p:nvSpPr>
        <p:spPr>
          <a:xfrm>
            <a:off x="2571750" y="7578268"/>
            <a:ext cx="502444" cy="452755"/>
          </a:xfrm>
          <a:prstGeom prst="rect">
            <a:avLst/>
          </a:prstGeom>
        </p:spPr>
        <p:txBody>
          <a:bodyPr lIns="0" tIns="0" rIns="0" bIns="0" rtlCol="0" anchor="t">
            <a:spAutoFit/>
          </a:bodyPr>
          <a:lstStyle/>
          <a:p>
            <a:pPr algn="l">
              <a:lnSpc>
                <a:spcPts val="3200"/>
              </a:lnSpc>
            </a:pPr>
            <a:r>
              <a:rPr lang="en-US" sz="3200">
                <a:solidFill>
                  <a:srgbClr val="FFFFFF"/>
                </a:solidFill>
                <a:latin typeface="Poppins Light"/>
                <a:ea typeface="Poppins Light"/>
                <a:cs typeface="Poppins Light"/>
                <a:sym typeface="Poppins Light"/>
              </a:rPr>
              <a:t>04</a:t>
            </a:r>
          </a:p>
        </p:txBody>
      </p:sp>
      <p:sp>
        <p:nvSpPr>
          <p:cNvPr id="17" name="TextBox 17"/>
          <p:cNvSpPr txBox="1"/>
          <p:nvPr/>
        </p:nvSpPr>
        <p:spPr>
          <a:xfrm>
            <a:off x="3321844" y="7691284"/>
            <a:ext cx="2939497" cy="409574"/>
          </a:xfrm>
          <a:prstGeom prst="rect">
            <a:avLst/>
          </a:prstGeom>
        </p:spPr>
        <p:txBody>
          <a:bodyPr lIns="0" tIns="0" rIns="0" bIns="0" rtlCol="0" anchor="t">
            <a:spAutoFit/>
          </a:bodyPr>
          <a:lstStyle/>
          <a:p>
            <a:pPr algn="l">
              <a:lnSpc>
                <a:spcPts val="2999"/>
              </a:lnSpc>
            </a:pPr>
            <a:r>
              <a:rPr lang="en-US" sz="2999">
                <a:solidFill>
                  <a:srgbClr val="C3C5C6"/>
                </a:solidFill>
                <a:latin typeface="Poppins Light"/>
                <a:ea typeface="Poppins Light"/>
                <a:cs typeface="Poppins Light"/>
                <a:sym typeface="Poppins Light"/>
              </a:rPr>
              <a:t>Justificacion</a:t>
            </a:r>
          </a:p>
        </p:txBody>
      </p:sp>
      <p:sp>
        <p:nvSpPr>
          <p:cNvPr id="18" name="TextBox 18"/>
          <p:cNvSpPr txBox="1"/>
          <p:nvPr/>
        </p:nvSpPr>
        <p:spPr>
          <a:xfrm>
            <a:off x="9810750" y="7578268"/>
            <a:ext cx="506016" cy="452755"/>
          </a:xfrm>
          <a:prstGeom prst="rect">
            <a:avLst/>
          </a:prstGeom>
        </p:spPr>
        <p:txBody>
          <a:bodyPr lIns="0" tIns="0" rIns="0" bIns="0" rtlCol="0" anchor="t">
            <a:spAutoFit/>
          </a:bodyPr>
          <a:lstStyle/>
          <a:p>
            <a:pPr algn="l">
              <a:lnSpc>
                <a:spcPts val="3200"/>
              </a:lnSpc>
            </a:pPr>
            <a:r>
              <a:rPr lang="en-US" sz="3200">
                <a:solidFill>
                  <a:srgbClr val="FFFFFF"/>
                </a:solidFill>
                <a:latin typeface="Poppins Light"/>
                <a:ea typeface="Poppins Light"/>
                <a:cs typeface="Poppins Light"/>
                <a:sym typeface="Poppins Light"/>
              </a:rPr>
              <a:t>08</a:t>
            </a:r>
          </a:p>
        </p:txBody>
      </p:sp>
      <p:sp>
        <p:nvSpPr>
          <p:cNvPr id="19" name="TextBox 19"/>
          <p:cNvSpPr txBox="1"/>
          <p:nvPr/>
        </p:nvSpPr>
        <p:spPr>
          <a:xfrm>
            <a:off x="10560844" y="7681759"/>
            <a:ext cx="2939497" cy="428625"/>
          </a:xfrm>
          <a:prstGeom prst="rect">
            <a:avLst/>
          </a:prstGeom>
        </p:spPr>
        <p:txBody>
          <a:bodyPr lIns="0" tIns="0" rIns="0" bIns="0" rtlCol="0" anchor="t">
            <a:spAutoFit/>
          </a:bodyPr>
          <a:lstStyle/>
          <a:p>
            <a:pPr algn="l">
              <a:lnSpc>
                <a:spcPts val="3000"/>
              </a:lnSpc>
            </a:pPr>
            <a:r>
              <a:rPr lang="en-US" sz="3000">
                <a:solidFill>
                  <a:srgbClr val="C3C5C6"/>
                </a:solidFill>
                <a:latin typeface="Poppins Light"/>
                <a:ea typeface="Poppins Light"/>
                <a:cs typeface="Poppins Light"/>
                <a:sym typeface="Poppins Light"/>
              </a:rPr>
              <a:t>Conclusiones</a:t>
            </a:r>
          </a:p>
        </p:txBody>
      </p:sp>
      <p:sp>
        <p:nvSpPr>
          <p:cNvPr id="20" name="AutoShape 20"/>
          <p:cNvSpPr/>
          <p:nvPr/>
        </p:nvSpPr>
        <p:spPr>
          <a:xfrm>
            <a:off x="2571750" y="4856039"/>
            <a:ext cx="5905500" cy="0"/>
          </a:xfrm>
          <a:prstGeom prst="line">
            <a:avLst/>
          </a:prstGeom>
          <a:ln w="9525" cap="flat">
            <a:solidFill>
              <a:srgbClr val="C3C5C6"/>
            </a:solidFill>
            <a:prstDash val="solid"/>
            <a:headEnd type="none" w="sm" len="sm"/>
            <a:tailEnd type="none" w="sm" len="sm"/>
          </a:ln>
        </p:spPr>
        <p:txBody>
          <a:bodyPr/>
          <a:lstStyle/>
          <a:p>
            <a:endParaRPr lang="es-MX"/>
          </a:p>
        </p:txBody>
      </p:sp>
      <p:sp>
        <p:nvSpPr>
          <p:cNvPr id="21" name="AutoShape 21"/>
          <p:cNvSpPr/>
          <p:nvPr/>
        </p:nvSpPr>
        <p:spPr>
          <a:xfrm>
            <a:off x="9810750" y="4856039"/>
            <a:ext cx="5905500" cy="0"/>
          </a:xfrm>
          <a:prstGeom prst="line">
            <a:avLst/>
          </a:prstGeom>
          <a:ln w="9525" cap="flat">
            <a:solidFill>
              <a:srgbClr val="C3C5C6"/>
            </a:solidFill>
            <a:prstDash val="solid"/>
            <a:headEnd type="none" w="sm" len="sm"/>
            <a:tailEnd type="none" w="sm" len="sm"/>
          </a:ln>
        </p:spPr>
        <p:txBody>
          <a:bodyPr/>
          <a:lstStyle/>
          <a:p>
            <a:endParaRPr lang="es-MX"/>
          </a:p>
        </p:txBody>
      </p:sp>
      <p:sp>
        <p:nvSpPr>
          <p:cNvPr id="22" name="AutoShape 22"/>
          <p:cNvSpPr/>
          <p:nvPr/>
        </p:nvSpPr>
        <p:spPr>
          <a:xfrm>
            <a:off x="2571750" y="6029772"/>
            <a:ext cx="5905500" cy="0"/>
          </a:xfrm>
          <a:prstGeom prst="line">
            <a:avLst/>
          </a:prstGeom>
          <a:ln w="9525" cap="flat">
            <a:solidFill>
              <a:srgbClr val="C3C5C6"/>
            </a:solidFill>
            <a:prstDash val="solid"/>
            <a:headEnd type="none" w="sm" len="sm"/>
            <a:tailEnd type="none" w="sm" len="sm"/>
          </a:ln>
        </p:spPr>
        <p:txBody>
          <a:bodyPr/>
          <a:lstStyle/>
          <a:p>
            <a:endParaRPr lang="es-MX"/>
          </a:p>
        </p:txBody>
      </p:sp>
      <p:sp>
        <p:nvSpPr>
          <p:cNvPr id="23" name="AutoShape 23"/>
          <p:cNvSpPr/>
          <p:nvPr/>
        </p:nvSpPr>
        <p:spPr>
          <a:xfrm>
            <a:off x="9810750" y="6029772"/>
            <a:ext cx="5905500" cy="0"/>
          </a:xfrm>
          <a:prstGeom prst="line">
            <a:avLst/>
          </a:prstGeom>
          <a:ln w="9525" cap="flat">
            <a:solidFill>
              <a:srgbClr val="C3C5C6"/>
            </a:solidFill>
            <a:prstDash val="solid"/>
            <a:headEnd type="none" w="sm" len="sm"/>
            <a:tailEnd type="none" w="sm" len="sm"/>
          </a:ln>
        </p:spPr>
        <p:txBody>
          <a:bodyPr/>
          <a:lstStyle/>
          <a:p>
            <a:endParaRPr lang="es-MX"/>
          </a:p>
        </p:txBody>
      </p:sp>
      <p:sp>
        <p:nvSpPr>
          <p:cNvPr id="24" name="AutoShape 24"/>
          <p:cNvSpPr/>
          <p:nvPr/>
        </p:nvSpPr>
        <p:spPr>
          <a:xfrm>
            <a:off x="2571750" y="7203505"/>
            <a:ext cx="5905500" cy="0"/>
          </a:xfrm>
          <a:prstGeom prst="line">
            <a:avLst/>
          </a:prstGeom>
          <a:ln w="9525" cap="flat">
            <a:solidFill>
              <a:srgbClr val="C3C5C6"/>
            </a:solidFill>
            <a:prstDash val="solid"/>
            <a:headEnd type="none" w="sm" len="sm"/>
            <a:tailEnd type="none" w="sm" len="sm"/>
          </a:ln>
        </p:spPr>
        <p:txBody>
          <a:bodyPr/>
          <a:lstStyle/>
          <a:p>
            <a:endParaRPr lang="es-MX"/>
          </a:p>
        </p:txBody>
      </p:sp>
      <p:sp>
        <p:nvSpPr>
          <p:cNvPr id="25" name="AutoShape 25"/>
          <p:cNvSpPr/>
          <p:nvPr/>
        </p:nvSpPr>
        <p:spPr>
          <a:xfrm>
            <a:off x="9810750" y="7203505"/>
            <a:ext cx="5905500" cy="0"/>
          </a:xfrm>
          <a:prstGeom prst="line">
            <a:avLst/>
          </a:prstGeom>
          <a:ln w="9525" cap="flat">
            <a:solidFill>
              <a:srgbClr val="C3C5C6"/>
            </a:solidFill>
            <a:prstDash val="solid"/>
            <a:headEnd type="none" w="sm" len="sm"/>
            <a:tailEnd type="none" w="sm" len="sm"/>
          </a:ln>
        </p:spPr>
        <p:txBody>
          <a:bodyPr/>
          <a:lstStyle/>
          <a:p>
            <a:endParaRPr lang="es-MX"/>
          </a:p>
        </p:txBody>
      </p:sp>
      <p:sp>
        <p:nvSpPr>
          <p:cNvPr id="26" name="AutoShape 26"/>
          <p:cNvSpPr/>
          <p:nvPr/>
        </p:nvSpPr>
        <p:spPr>
          <a:xfrm>
            <a:off x="2571750" y="8377238"/>
            <a:ext cx="5905500" cy="0"/>
          </a:xfrm>
          <a:prstGeom prst="line">
            <a:avLst/>
          </a:prstGeom>
          <a:ln w="9525" cap="flat">
            <a:solidFill>
              <a:srgbClr val="C3C5C6"/>
            </a:solidFill>
            <a:prstDash val="solid"/>
            <a:headEnd type="none" w="sm" len="sm"/>
            <a:tailEnd type="none" w="sm" len="sm"/>
          </a:ln>
        </p:spPr>
        <p:txBody>
          <a:bodyPr/>
          <a:lstStyle/>
          <a:p>
            <a:endParaRPr lang="es-MX"/>
          </a:p>
        </p:txBody>
      </p:sp>
      <p:sp>
        <p:nvSpPr>
          <p:cNvPr id="27" name="AutoShape 27"/>
          <p:cNvSpPr/>
          <p:nvPr/>
        </p:nvSpPr>
        <p:spPr>
          <a:xfrm>
            <a:off x="9810750" y="8377238"/>
            <a:ext cx="5905500" cy="0"/>
          </a:xfrm>
          <a:prstGeom prst="line">
            <a:avLst/>
          </a:prstGeom>
          <a:ln w="9525" cap="flat">
            <a:solidFill>
              <a:srgbClr val="C3C5C6"/>
            </a:solidFill>
            <a:prstDash val="solid"/>
            <a:headEnd type="none" w="sm" len="sm"/>
            <a:tailEnd type="none" w="sm" len="sm"/>
          </a:ln>
        </p:spPr>
        <p:txBody>
          <a:bodyPr/>
          <a:lstStyle/>
          <a:p>
            <a:endParaRPr lang="es-MX"/>
          </a:p>
        </p:txBody>
      </p:sp>
      <p:sp>
        <p:nvSpPr>
          <p:cNvPr id="28" name="AutoShape 28"/>
          <p:cNvSpPr/>
          <p:nvPr/>
        </p:nvSpPr>
        <p:spPr>
          <a:xfrm>
            <a:off x="2571750" y="2866444"/>
            <a:ext cx="567898" cy="0"/>
          </a:xfrm>
          <a:prstGeom prst="line">
            <a:avLst/>
          </a:prstGeom>
          <a:ln w="38100" cap="flat">
            <a:solidFill>
              <a:srgbClr val="D2B99A"/>
            </a:solidFill>
            <a:prstDash val="solid"/>
            <a:headEnd type="none" w="sm" len="sm"/>
            <a:tailEnd type="none" w="sm" len="sm"/>
          </a:ln>
        </p:spPr>
        <p:txBody>
          <a:bodyPr/>
          <a:lstStyle/>
          <a:p>
            <a:endParaRPr lang="es-MX"/>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610278" y="0"/>
            <a:ext cx="3876497" cy="10287000"/>
            <a:chOff x="0" y="0"/>
            <a:chExt cx="1020970" cy="2709333"/>
          </a:xfrm>
        </p:grpSpPr>
        <p:sp>
          <p:nvSpPr>
            <p:cNvPr id="3" name="Freeform 3"/>
            <p:cNvSpPr/>
            <p:nvPr/>
          </p:nvSpPr>
          <p:spPr>
            <a:xfrm>
              <a:off x="0" y="0"/>
              <a:ext cx="1020970" cy="2709333"/>
            </a:xfrm>
            <a:custGeom>
              <a:avLst/>
              <a:gdLst/>
              <a:ahLst/>
              <a:cxnLst/>
              <a:rect l="l" t="t" r="r" b="b"/>
              <a:pathLst>
                <a:path w="1020970" h="2709333">
                  <a:moveTo>
                    <a:pt x="0" y="0"/>
                  </a:moveTo>
                  <a:lnTo>
                    <a:pt x="1020970" y="0"/>
                  </a:lnTo>
                  <a:lnTo>
                    <a:pt x="1020970" y="2709333"/>
                  </a:lnTo>
                  <a:lnTo>
                    <a:pt x="0" y="2709333"/>
                  </a:lnTo>
                  <a:close/>
                </a:path>
              </a:pathLst>
            </a:custGeom>
            <a:gradFill rotWithShape="1">
              <a:gsLst>
                <a:gs pos="0">
                  <a:srgbClr val="000000">
                    <a:alpha val="0"/>
                  </a:srgbClr>
                </a:gs>
                <a:gs pos="50000">
                  <a:srgbClr val="000000">
                    <a:alpha val="48500"/>
                  </a:srgbClr>
                </a:gs>
                <a:gs pos="100000">
                  <a:srgbClr val="000000">
                    <a:alpha val="100000"/>
                  </a:srgbClr>
                </a:gs>
              </a:gsLst>
              <a:lin ang="0"/>
            </a:gradFill>
          </p:spPr>
          <p:txBody>
            <a:bodyPr/>
            <a:lstStyle/>
            <a:p>
              <a:endParaRPr lang="es-MX"/>
            </a:p>
          </p:txBody>
        </p:sp>
        <p:sp>
          <p:nvSpPr>
            <p:cNvPr id="4" name="TextBox 4"/>
            <p:cNvSpPr txBox="1"/>
            <p:nvPr/>
          </p:nvSpPr>
          <p:spPr>
            <a:xfrm>
              <a:off x="0" y="9525"/>
              <a:ext cx="1020970" cy="2699808"/>
            </a:xfrm>
            <a:prstGeom prst="rect">
              <a:avLst/>
            </a:prstGeom>
          </p:spPr>
          <p:txBody>
            <a:bodyPr lIns="50800" tIns="50800" rIns="50800" bIns="50800" rtlCol="0" anchor="ctr"/>
            <a:lstStyle/>
            <a:p>
              <a:pPr algn="ctr">
                <a:lnSpc>
                  <a:spcPts val="1800"/>
                </a:lnSpc>
              </a:pPr>
              <a:endParaRPr/>
            </a:p>
          </p:txBody>
        </p:sp>
      </p:grpSp>
      <p:sp>
        <p:nvSpPr>
          <p:cNvPr id="5" name="Freeform 5"/>
          <p:cNvSpPr/>
          <p:nvPr/>
        </p:nvSpPr>
        <p:spPr>
          <a:xfrm flipH="1">
            <a:off x="1385976" y="0"/>
            <a:ext cx="16230600" cy="6881774"/>
          </a:xfrm>
          <a:custGeom>
            <a:avLst/>
            <a:gdLst/>
            <a:ahLst/>
            <a:cxnLst/>
            <a:rect l="l" t="t" r="r" b="b"/>
            <a:pathLst>
              <a:path w="16230600" h="6881774">
                <a:moveTo>
                  <a:pt x="16230600" y="0"/>
                </a:moveTo>
                <a:lnTo>
                  <a:pt x="0" y="0"/>
                </a:lnTo>
                <a:lnTo>
                  <a:pt x="0" y="6881774"/>
                </a:lnTo>
                <a:lnTo>
                  <a:pt x="16230600" y="6881774"/>
                </a:lnTo>
                <a:lnTo>
                  <a:pt x="16230600" y="0"/>
                </a:lnTo>
                <a:close/>
              </a:path>
            </a:pathLst>
          </a:custGeom>
          <a:blipFill>
            <a:blip r:embed="rId2">
              <a:alphaModFix amt="60000"/>
            </a:blip>
            <a:stretch>
              <a:fillRect/>
            </a:stretch>
          </a:blipFill>
        </p:spPr>
        <p:txBody>
          <a:bodyPr/>
          <a:lstStyle/>
          <a:p>
            <a:endParaRPr lang="es-MX"/>
          </a:p>
        </p:txBody>
      </p:sp>
      <p:sp>
        <p:nvSpPr>
          <p:cNvPr id="6" name="AutoShape 6"/>
          <p:cNvSpPr/>
          <p:nvPr/>
        </p:nvSpPr>
        <p:spPr>
          <a:xfrm>
            <a:off x="6548526" y="1723444"/>
            <a:ext cx="567898" cy="0"/>
          </a:xfrm>
          <a:prstGeom prst="line">
            <a:avLst/>
          </a:prstGeom>
          <a:ln w="38100" cap="flat">
            <a:solidFill>
              <a:srgbClr val="D2B99A"/>
            </a:solidFill>
            <a:prstDash val="solid"/>
            <a:headEnd type="none" w="sm" len="sm"/>
            <a:tailEnd type="none" w="sm" len="sm"/>
          </a:ln>
        </p:spPr>
        <p:txBody>
          <a:bodyPr/>
          <a:lstStyle/>
          <a:p>
            <a:endParaRPr lang="es-MX"/>
          </a:p>
        </p:txBody>
      </p:sp>
      <p:sp>
        <p:nvSpPr>
          <p:cNvPr id="7" name="Freeform 7"/>
          <p:cNvSpPr/>
          <p:nvPr/>
        </p:nvSpPr>
        <p:spPr>
          <a:xfrm>
            <a:off x="10511974" y="2422531"/>
            <a:ext cx="7605427" cy="5143500"/>
          </a:xfrm>
          <a:custGeom>
            <a:avLst/>
            <a:gdLst/>
            <a:ahLst/>
            <a:cxnLst/>
            <a:rect l="l" t="t" r="r" b="b"/>
            <a:pathLst>
              <a:path w="7605427" h="5143500">
                <a:moveTo>
                  <a:pt x="0" y="0"/>
                </a:moveTo>
                <a:lnTo>
                  <a:pt x="7605427" y="0"/>
                </a:lnTo>
                <a:lnTo>
                  <a:pt x="7605427" y="5143500"/>
                </a:lnTo>
                <a:lnTo>
                  <a:pt x="0" y="5143500"/>
                </a:lnTo>
                <a:lnTo>
                  <a:pt x="0" y="0"/>
                </a:lnTo>
                <a:close/>
              </a:path>
            </a:pathLst>
          </a:custGeom>
          <a:blipFill>
            <a:blip r:embed="rId3"/>
            <a:stretch>
              <a:fillRect l="-5971" r="-3771"/>
            </a:stretch>
          </a:blipFill>
        </p:spPr>
        <p:txBody>
          <a:bodyPr/>
          <a:lstStyle/>
          <a:p>
            <a:endParaRPr lang="es-MX"/>
          </a:p>
        </p:txBody>
      </p:sp>
      <p:sp>
        <p:nvSpPr>
          <p:cNvPr id="8" name="TextBox 8"/>
          <p:cNvSpPr txBox="1"/>
          <p:nvPr/>
        </p:nvSpPr>
        <p:spPr>
          <a:xfrm>
            <a:off x="6548526" y="904929"/>
            <a:ext cx="5905500" cy="799465"/>
          </a:xfrm>
          <a:prstGeom prst="rect">
            <a:avLst/>
          </a:prstGeom>
        </p:spPr>
        <p:txBody>
          <a:bodyPr lIns="0" tIns="0" rIns="0" bIns="0" rtlCol="0" anchor="t">
            <a:spAutoFit/>
          </a:bodyPr>
          <a:lstStyle/>
          <a:p>
            <a:pPr algn="l">
              <a:lnSpc>
                <a:spcPts val="5600"/>
              </a:lnSpc>
            </a:pPr>
            <a:r>
              <a:rPr lang="en-US" sz="5600">
                <a:solidFill>
                  <a:srgbClr val="FFFFFF"/>
                </a:solidFill>
                <a:latin typeface="Poppins Light"/>
                <a:ea typeface="Poppins Light"/>
                <a:cs typeface="Poppins Light"/>
                <a:sym typeface="Poppins Light"/>
              </a:rPr>
              <a:t>INTRODUCCIÓN</a:t>
            </a:r>
          </a:p>
        </p:txBody>
      </p:sp>
      <p:sp>
        <p:nvSpPr>
          <p:cNvPr id="9" name="TextBox 9"/>
          <p:cNvSpPr txBox="1"/>
          <p:nvPr/>
        </p:nvSpPr>
        <p:spPr>
          <a:xfrm>
            <a:off x="1080307" y="2987681"/>
            <a:ext cx="8420970" cy="39465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El proyecto aborda un problema logístico de optimización combinatoria, conocido como el problema del viajante, donde se busca la ruta más corta o de menor costo entre puntos de distribución y tiendas, considerando distancia y consumo de combustible. Se utiliza el algoritmo de recocido simulado por su capacidad de evitar óptimos locales y explorar soluciones globales más eficientes que otros métodos heurísticos.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169819" y="-2496048"/>
            <a:ext cx="21842778" cy="9261338"/>
          </a:xfrm>
          <a:custGeom>
            <a:avLst/>
            <a:gdLst/>
            <a:ahLst/>
            <a:cxnLst/>
            <a:rect l="l" t="t" r="r" b="b"/>
            <a:pathLst>
              <a:path w="21842778" h="9261338">
                <a:moveTo>
                  <a:pt x="0" y="0"/>
                </a:moveTo>
                <a:lnTo>
                  <a:pt x="21842778" y="0"/>
                </a:lnTo>
                <a:lnTo>
                  <a:pt x="21842778" y="9261338"/>
                </a:lnTo>
                <a:lnTo>
                  <a:pt x="0" y="9261338"/>
                </a:lnTo>
                <a:lnTo>
                  <a:pt x="0" y="0"/>
                </a:lnTo>
                <a:close/>
              </a:path>
            </a:pathLst>
          </a:custGeom>
          <a:blipFill>
            <a:blip r:embed="rId2">
              <a:alphaModFix amt="60000"/>
            </a:blip>
            <a:stretch>
              <a:fillRect/>
            </a:stretch>
          </a:blipFill>
        </p:spPr>
        <p:txBody>
          <a:bodyPr/>
          <a:lstStyle/>
          <a:p>
            <a:endParaRPr lang="es-MX"/>
          </a:p>
        </p:txBody>
      </p:sp>
      <p:sp>
        <p:nvSpPr>
          <p:cNvPr id="3" name="AutoShape 3"/>
          <p:cNvSpPr/>
          <p:nvPr/>
        </p:nvSpPr>
        <p:spPr>
          <a:xfrm>
            <a:off x="2571750" y="2866444"/>
            <a:ext cx="567898" cy="0"/>
          </a:xfrm>
          <a:prstGeom prst="line">
            <a:avLst/>
          </a:prstGeom>
          <a:ln w="38100" cap="flat">
            <a:solidFill>
              <a:srgbClr val="D2B99A"/>
            </a:solidFill>
            <a:prstDash val="solid"/>
            <a:headEnd type="none" w="sm" len="sm"/>
            <a:tailEnd type="none" w="sm" len="sm"/>
          </a:ln>
        </p:spPr>
        <p:txBody>
          <a:bodyPr/>
          <a:lstStyle/>
          <a:p>
            <a:endParaRPr lang="es-MX"/>
          </a:p>
        </p:txBody>
      </p:sp>
      <p:sp>
        <p:nvSpPr>
          <p:cNvPr id="4" name="Freeform 4"/>
          <p:cNvSpPr/>
          <p:nvPr/>
        </p:nvSpPr>
        <p:spPr>
          <a:xfrm>
            <a:off x="11915910" y="3551623"/>
            <a:ext cx="5922157" cy="3399855"/>
          </a:xfrm>
          <a:custGeom>
            <a:avLst/>
            <a:gdLst/>
            <a:ahLst/>
            <a:cxnLst/>
            <a:rect l="l" t="t" r="r" b="b"/>
            <a:pathLst>
              <a:path w="5922157" h="3399855">
                <a:moveTo>
                  <a:pt x="0" y="0"/>
                </a:moveTo>
                <a:lnTo>
                  <a:pt x="5922157" y="0"/>
                </a:lnTo>
                <a:lnTo>
                  <a:pt x="5922157" y="3399855"/>
                </a:lnTo>
                <a:lnTo>
                  <a:pt x="0" y="3399855"/>
                </a:lnTo>
                <a:lnTo>
                  <a:pt x="0" y="0"/>
                </a:lnTo>
                <a:close/>
              </a:path>
            </a:pathLst>
          </a:custGeom>
          <a:blipFill>
            <a:blip r:embed="rId3"/>
            <a:stretch>
              <a:fillRect l="-28" t="-22059" r="-40117"/>
            </a:stretch>
          </a:blipFill>
        </p:spPr>
        <p:txBody>
          <a:bodyPr/>
          <a:lstStyle/>
          <a:p>
            <a:endParaRPr lang="es-MX"/>
          </a:p>
        </p:txBody>
      </p:sp>
      <p:sp>
        <p:nvSpPr>
          <p:cNvPr id="5" name="TextBox 5"/>
          <p:cNvSpPr txBox="1"/>
          <p:nvPr/>
        </p:nvSpPr>
        <p:spPr>
          <a:xfrm>
            <a:off x="2571750" y="1952625"/>
            <a:ext cx="8064182" cy="799465"/>
          </a:xfrm>
          <a:prstGeom prst="rect">
            <a:avLst/>
          </a:prstGeom>
        </p:spPr>
        <p:txBody>
          <a:bodyPr lIns="0" tIns="0" rIns="0" bIns="0" rtlCol="0" anchor="t">
            <a:spAutoFit/>
          </a:bodyPr>
          <a:lstStyle/>
          <a:p>
            <a:pPr algn="l">
              <a:lnSpc>
                <a:spcPts val="5600"/>
              </a:lnSpc>
            </a:pPr>
            <a:r>
              <a:rPr lang="en-US" sz="5600">
                <a:solidFill>
                  <a:srgbClr val="FFFFFF"/>
                </a:solidFill>
                <a:latin typeface="Poppins Light"/>
                <a:ea typeface="Poppins Light"/>
                <a:cs typeface="Poppins Light"/>
                <a:sym typeface="Poppins Light"/>
              </a:rPr>
              <a:t>OBJETIVO GENERAL</a:t>
            </a:r>
          </a:p>
        </p:txBody>
      </p:sp>
      <p:sp>
        <p:nvSpPr>
          <p:cNvPr id="6" name="TextBox 6"/>
          <p:cNvSpPr txBox="1"/>
          <p:nvPr/>
        </p:nvSpPr>
        <p:spPr>
          <a:xfrm>
            <a:off x="812824" y="3881253"/>
            <a:ext cx="10729221" cy="3070225"/>
          </a:xfrm>
          <a:prstGeom prst="rect">
            <a:avLst/>
          </a:prstGeom>
        </p:spPr>
        <p:txBody>
          <a:bodyPr lIns="0" tIns="0" rIns="0" bIns="0" rtlCol="0" anchor="t">
            <a:spAutoFit/>
          </a:bodyPr>
          <a:lstStyle/>
          <a:p>
            <a:pPr algn="l">
              <a:lnSpc>
                <a:spcPts val="3499"/>
              </a:lnSpc>
            </a:pPr>
            <a:r>
              <a:rPr lang="en-US" sz="2499">
                <a:solidFill>
                  <a:srgbClr val="FFFFFF"/>
                </a:solidFill>
                <a:latin typeface="Poppins Light"/>
                <a:ea typeface="Poppins Light"/>
                <a:cs typeface="Poppins Light"/>
                <a:sym typeface="Poppins Light"/>
              </a:rPr>
              <a:t>Este proyecto tiene como objetivo desarrollar un sistema capaz de trazar rutas óptimas entre un punto A y un punto B, considerando factores como distancias, costos de combustible y ubicación de tiendas. A través del algoritmo de recocido simulado, se evalúan diferentes soluciones vecinas y se ajusta la temperatura gradualmente, permitiendo encontrar una ruta con el menor costo posible.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169819" y="-2496048"/>
            <a:ext cx="21842778" cy="9261338"/>
          </a:xfrm>
          <a:custGeom>
            <a:avLst/>
            <a:gdLst/>
            <a:ahLst/>
            <a:cxnLst/>
            <a:rect l="l" t="t" r="r" b="b"/>
            <a:pathLst>
              <a:path w="21842778" h="9261338">
                <a:moveTo>
                  <a:pt x="0" y="0"/>
                </a:moveTo>
                <a:lnTo>
                  <a:pt x="21842778" y="0"/>
                </a:lnTo>
                <a:lnTo>
                  <a:pt x="21842778" y="9261338"/>
                </a:lnTo>
                <a:lnTo>
                  <a:pt x="0" y="9261338"/>
                </a:lnTo>
                <a:lnTo>
                  <a:pt x="0" y="0"/>
                </a:lnTo>
                <a:close/>
              </a:path>
            </a:pathLst>
          </a:custGeom>
          <a:blipFill>
            <a:blip r:embed="rId2">
              <a:alphaModFix amt="60000"/>
            </a:blip>
            <a:stretch>
              <a:fillRect/>
            </a:stretch>
          </a:blipFill>
        </p:spPr>
        <p:txBody>
          <a:bodyPr/>
          <a:lstStyle/>
          <a:p>
            <a:endParaRPr lang="es-MX"/>
          </a:p>
        </p:txBody>
      </p:sp>
      <p:sp>
        <p:nvSpPr>
          <p:cNvPr id="3" name="AutoShape 3"/>
          <p:cNvSpPr/>
          <p:nvPr/>
        </p:nvSpPr>
        <p:spPr>
          <a:xfrm>
            <a:off x="2571750" y="2866444"/>
            <a:ext cx="567898" cy="0"/>
          </a:xfrm>
          <a:prstGeom prst="line">
            <a:avLst/>
          </a:prstGeom>
          <a:ln w="38100" cap="flat">
            <a:solidFill>
              <a:srgbClr val="D2B99A"/>
            </a:solidFill>
            <a:prstDash val="solid"/>
            <a:headEnd type="none" w="sm" len="sm"/>
            <a:tailEnd type="none" w="sm" len="sm"/>
          </a:ln>
        </p:spPr>
        <p:txBody>
          <a:bodyPr/>
          <a:lstStyle/>
          <a:p>
            <a:endParaRPr lang="es-MX"/>
          </a:p>
        </p:txBody>
      </p:sp>
      <p:sp>
        <p:nvSpPr>
          <p:cNvPr id="4" name="Freeform 4"/>
          <p:cNvSpPr/>
          <p:nvPr/>
        </p:nvSpPr>
        <p:spPr>
          <a:xfrm>
            <a:off x="7108536" y="4423293"/>
            <a:ext cx="931227" cy="931227"/>
          </a:xfrm>
          <a:custGeom>
            <a:avLst/>
            <a:gdLst/>
            <a:ahLst/>
            <a:cxnLst/>
            <a:rect l="l" t="t" r="r" b="b"/>
            <a:pathLst>
              <a:path w="931227" h="931227">
                <a:moveTo>
                  <a:pt x="0" y="0"/>
                </a:moveTo>
                <a:lnTo>
                  <a:pt x="931227" y="0"/>
                </a:lnTo>
                <a:lnTo>
                  <a:pt x="931227" y="931227"/>
                </a:lnTo>
                <a:lnTo>
                  <a:pt x="0" y="9312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5" name="Freeform 5"/>
          <p:cNvSpPr/>
          <p:nvPr/>
        </p:nvSpPr>
        <p:spPr>
          <a:xfrm>
            <a:off x="11995102" y="4619538"/>
            <a:ext cx="750751" cy="750751"/>
          </a:xfrm>
          <a:custGeom>
            <a:avLst/>
            <a:gdLst/>
            <a:ahLst/>
            <a:cxnLst/>
            <a:rect l="l" t="t" r="r" b="b"/>
            <a:pathLst>
              <a:path w="750751" h="750751">
                <a:moveTo>
                  <a:pt x="0" y="0"/>
                </a:moveTo>
                <a:lnTo>
                  <a:pt x="750751" y="0"/>
                </a:lnTo>
                <a:lnTo>
                  <a:pt x="750751" y="750751"/>
                </a:lnTo>
                <a:lnTo>
                  <a:pt x="0" y="7507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6" name="Freeform 6"/>
          <p:cNvSpPr/>
          <p:nvPr/>
        </p:nvSpPr>
        <p:spPr>
          <a:xfrm>
            <a:off x="2571750" y="4357484"/>
            <a:ext cx="1057046" cy="1062843"/>
          </a:xfrm>
          <a:custGeom>
            <a:avLst/>
            <a:gdLst/>
            <a:ahLst/>
            <a:cxnLst/>
            <a:rect l="l" t="t" r="r" b="b"/>
            <a:pathLst>
              <a:path w="1057046" h="1062843">
                <a:moveTo>
                  <a:pt x="0" y="0"/>
                </a:moveTo>
                <a:lnTo>
                  <a:pt x="1057046" y="0"/>
                </a:lnTo>
                <a:lnTo>
                  <a:pt x="1057046" y="1062844"/>
                </a:lnTo>
                <a:lnTo>
                  <a:pt x="0" y="10628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7" name="TextBox 7"/>
          <p:cNvSpPr txBox="1"/>
          <p:nvPr/>
        </p:nvSpPr>
        <p:spPr>
          <a:xfrm>
            <a:off x="2571750" y="1952625"/>
            <a:ext cx="9423352" cy="799465"/>
          </a:xfrm>
          <a:prstGeom prst="rect">
            <a:avLst/>
          </a:prstGeom>
        </p:spPr>
        <p:txBody>
          <a:bodyPr lIns="0" tIns="0" rIns="0" bIns="0" rtlCol="0" anchor="t">
            <a:spAutoFit/>
          </a:bodyPr>
          <a:lstStyle/>
          <a:p>
            <a:pPr algn="l">
              <a:lnSpc>
                <a:spcPts val="5600"/>
              </a:lnSpc>
            </a:pPr>
            <a:r>
              <a:rPr lang="en-US" sz="5600">
                <a:solidFill>
                  <a:srgbClr val="FFFFFF"/>
                </a:solidFill>
                <a:latin typeface="Poppins Light"/>
                <a:ea typeface="Poppins Light"/>
                <a:cs typeface="Poppins Light"/>
                <a:sym typeface="Poppins Light"/>
              </a:rPr>
              <a:t>OBJETIVOS ESPECIFICOS</a:t>
            </a:r>
          </a:p>
        </p:txBody>
      </p:sp>
      <p:sp>
        <p:nvSpPr>
          <p:cNvPr id="8" name="TextBox 8"/>
          <p:cNvSpPr txBox="1"/>
          <p:nvPr/>
        </p:nvSpPr>
        <p:spPr>
          <a:xfrm>
            <a:off x="2571750" y="5825172"/>
            <a:ext cx="3937635" cy="375285"/>
          </a:xfrm>
          <a:prstGeom prst="rect">
            <a:avLst/>
          </a:prstGeom>
        </p:spPr>
        <p:txBody>
          <a:bodyPr lIns="0" tIns="0" rIns="0" bIns="0" rtlCol="0" anchor="t">
            <a:spAutoFit/>
          </a:bodyPr>
          <a:lstStyle/>
          <a:p>
            <a:pPr algn="l">
              <a:lnSpc>
                <a:spcPts val="2940"/>
              </a:lnSpc>
            </a:pPr>
            <a:r>
              <a:rPr lang="en-US" sz="2100">
                <a:solidFill>
                  <a:srgbClr val="FFFFFF"/>
                </a:solidFill>
                <a:latin typeface="Poppins"/>
                <a:ea typeface="Poppins"/>
                <a:cs typeface="Poppins"/>
                <a:sym typeface="Poppins"/>
              </a:rPr>
              <a:t>Modelado del problema</a:t>
            </a:r>
          </a:p>
        </p:txBody>
      </p:sp>
      <p:sp>
        <p:nvSpPr>
          <p:cNvPr id="9" name="TextBox 9"/>
          <p:cNvSpPr txBox="1"/>
          <p:nvPr/>
        </p:nvSpPr>
        <p:spPr>
          <a:xfrm>
            <a:off x="7108536" y="5825172"/>
            <a:ext cx="3937635" cy="746760"/>
          </a:xfrm>
          <a:prstGeom prst="rect">
            <a:avLst/>
          </a:prstGeom>
        </p:spPr>
        <p:txBody>
          <a:bodyPr lIns="0" tIns="0" rIns="0" bIns="0" rtlCol="0" anchor="t">
            <a:spAutoFit/>
          </a:bodyPr>
          <a:lstStyle/>
          <a:p>
            <a:pPr algn="l">
              <a:lnSpc>
                <a:spcPts val="2940"/>
              </a:lnSpc>
            </a:pPr>
            <a:r>
              <a:rPr lang="en-US" sz="2100">
                <a:solidFill>
                  <a:srgbClr val="FFFFFF"/>
                </a:solidFill>
                <a:latin typeface="Poppins"/>
                <a:ea typeface="Poppins"/>
                <a:cs typeface="Poppins"/>
                <a:sym typeface="Poppins"/>
              </a:rPr>
              <a:t>Implementación y configuración</a:t>
            </a:r>
          </a:p>
        </p:txBody>
      </p:sp>
      <p:sp>
        <p:nvSpPr>
          <p:cNvPr id="10" name="TextBox 10"/>
          <p:cNvSpPr txBox="1"/>
          <p:nvPr/>
        </p:nvSpPr>
        <p:spPr>
          <a:xfrm>
            <a:off x="11778615" y="5825172"/>
            <a:ext cx="3937635" cy="746760"/>
          </a:xfrm>
          <a:prstGeom prst="rect">
            <a:avLst/>
          </a:prstGeom>
        </p:spPr>
        <p:txBody>
          <a:bodyPr lIns="0" tIns="0" rIns="0" bIns="0" rtlCol="0" anchor="t">
            <a:spAutoFit/>
          </a:bodyPr>
          <a:lstStyle/>
          <a:p>
            <a:pPr algn="l">
              <a:lnSpc>
                <a:spcPts val="2940"/>
              </a:lnSpc>
            </a:pPr>
            <a:r>
              <a:rPr lang="en-US" sz="2100">
                <a:solidFill>
                  <a:srgbClr val="FFFFFF"/>
                </a:solidFill>
                <a:latin typeface="Poppins"/>
                <a:ea typeface="Poppins"/>
                <a:cs typeface="Poppins"/>
                <a:sym typeface="Poppins"/>
              </a:rPr>
              <a:t>Evaluación y determinación de la solución óptima</a:t>
            </a:r>
          </a:p>
        </p:txBody>
      </p:sp>
      <p:sp>
        <p:nvSpPr>
          <p:cNvPr id="11" name="TextBox 11"/>
          <p:cNvSpPr txBox="1"/>
          <p:nvPr/>
        </p:nvSpPr>
        <p:spPr>
          <a:xfrm>
            <a:off x="2571750" y="6355715"/>
            <a:ext cx="3937635" cy="1712841"/>
          </a:xfrm>
          <a:prstGeom prst="rect">
            <a:avLst/>
          </a:prstGeom>
        </p:spPr>
        <p:txBody>
          <a:bodyPr lIns="0" tIns="0" rIns="0" bIns="0" rtlCol="0" anchor="t">
            <a:spAutoFit/>
          </a:bodyPr>
          <a:lstStyle/>
          <a:p>
            <a:pPr algn="l">
              <a:lnSpc>
                <a:spcPts val="2659"/>
              </a:lnSpc>
            </a:pPr>
            <a:r>
              <a:rPr lang="en-US" sz="1899" dirty="0" err="1">
                <a:solidFill>
                  <a:srgbClr val="C3C5C6"/>
                </a:solidFill>
                <a:latin typeface="Poppins Light"/>
                <a:ea typeface="Poppins Light"/>
                <a:cs typeface="Poppins Light"/>
                <a:sym typeface="Poppins Light"/>
              </a:rPr>
              <a:t>Crearemos</a:t>
            </a:r>
            <a:r>
              <a:rPr lang="en-US" sz="1899" dirty="0">
                <a:solidFill>
                  <a:srgbClr val="C3C5C6"/>
                </a:solidFill>
                <a:latin typeface="Poppins Light"/>
                <a:ea typeface="Poppins Light"/>
                <a:cs typeface="Poppins Light"/>
                <a:sym typeface="Poppins Light"/>
              </a:rPr>
              <a:t> un </a:t>
            </a:r>
            <a:r>
              <a:rPr lang="en-US" sz="1899" dirty="0" err="1">
                <a:solidFill>
                  <a:srgbClr val="C3C5C6"/>
                </a:solidFill>
                <a:latin typeface="Poppins Light"/>
                <a:ea typeface="Poppins Light"/>
                <a:cs typeface="Poppins Light"/>
                <a:sym typeface="Poppins Light"/>
              </a:rPr>
              <a:t>modelo</a:t>
            </a:r>
            <a:r>
              <a:rPr lang="en-US" sz="1899" dirty="0">
                <a:solidFill>
                  <a:srgbClr val="C3C5C6"/>
                </a:solidFill>
                <a:latin typeface="Poppins Light"/>
                <a:ea typeface="Poppins Light"/>
                <a:cs typeface="Poppins Light"/>
                <a:sym typeface="Poppins Light"/>
              </a:rPr>
              <a:t> </a:t>
            </a:r>
            <a:r>
              <a:rPr lang="en-US" sz="1899" dirty="0" err="1">
                <a:solidFill>
                  <a:srgbClr val="C3C5C6"/>
                </a:solidFill>
                <a:latin typeface="Poppins Light"/>
                <a:ea typeface="Poppins Light"/>
                <a:cs typeface="Poppins Light"/>
                <a:sym typeface="Poppins Light"/>
              </a:rPr>
              <a:t>matemático</a:t>
            </a:r>
            <a:r>
              <a:rPr lang="en-US" sz="1899" dirty="0">
                <a:solidFill>
                  <a:srgbClr val="C3C5C6"/>
                </a:solidFill>
                <a:latin typeface="Poppins Light"/>
                <a:ea typeface="Poppins Light"/>
                <a:cs typeface="Poppins Light"/>
                <a:sym typeface="Poppins Light"/>
              </a:rPr>
              <a:t> </a:t>
            </a:r>
            <a:r>
              <a:rPr lang="en-US" sz="1899" dirty="0" err="1">
                <a:solidFill>
                  <a:srgbClr val="C3C5C6"/>
                </a:solidFill>
                <a:latin typeface="Poppins Light"/>
                <a:ea typeface="Poppins Light"/>
                <a:cs typeface="Poppins Light"/>
                <a:sym typeface="Poppins Light"/>
              </a:rPr>
              <a:t>que</a:t>
            </a:r>
            <a:r>
              <a:rPr lang="en-US" sz="1899" dirty="0">
                <a:solidFill>
                  <a:srgbClr val="C3C5C6"/>
                </a:solidFill>
                <a:latin typeface="Poppins Light"/>
                <a:ea typeface="Poppins Light"/>
                <a:cs typeface="Poppins Light"/>
                <a:sym typeface="Poppins Light"/>
              </a:rPr>
              <a:t> </a:t>
            </a:r>
            <a:r>
              <a:rPr lang="en-US" sz="1899" dirty="0" err="1">
                <a:solidFill>
                  <a:srgbClr val="C3C5C6"/>
                </a:solidFill>
                <a:latin typeface="Poppins Light"/>
                <a:ea typeface="Poppins Light"/>
                <a:cs typeface="Poppins Light"/>
                <a:sym typeface="Poppins Light"/>
              </a:rPr>
              <a:t>represente</a:t>
            </a:r>
            <a:r>
              <a:rPr lang="en-US" sz="1899" dirty="0">
                <a:solidFill>
                  <a:srgbClr val="C3C5C6"/>
                </a:solidFill>
                <a:latin typeface="Poppins Light"/>
                <a:ea typeface="Poppins Light"/>
                <a:cs typeface="Poppins Light"/>
                <a:sym typeface="Poppins Light"/>
              </a:rPr>
              <a:t> </a:t>
            </a:r>
            <a:r>
              <a:rPr lang="en-US" sz="1899" dirty="0" err="1">
                <a:solidFill>
                  <a:srgbClr val="C3C5C6"/>
                </a:solidFill>
                <a:latin typeface="Poppins Light"/>
                <a:ea typeface="Poppins Light"/>
                <a:cs typeface="Poppins Light"/>
                <a:sym typeface="Poppins Light"/>
              </a:rPr>
              <a:t>el</a:t>
            </a:r>
            <a:r>
              <a:rPr lang="en-US" sz="1899" dirty="0">
                <a:solidFill>
                  <a:srgbClr val="C3C5C6"/>
                </a:solidFill>
                <a:latin typeface="Poppins Light"/>
                <a:ea typeface="Poppins Light"/>
                <a:cs typeface="Poppins Light"/>
                <a:sym typeface="Poppins Light"/>
              </a:rPr>
              <a:t> </a:t>
            </a:r>
            <a:r>
              <a:rPr lang="en-US" sz="1899" dirty="0" err="1">
                <a:solidFill>
                  <a:srgbClr val="C3C5C6"/>
                </a:solidFill>
                <a:latin typeface="Poppins Light"/>
                <a:ea typeface="Poppins Light"/>
                <a:cs typeface="Poppins Light"/>
                <a:sym typeface="Poppins Light"/>
              </a:rPr>
              <a:t>problema</a:t>
            </a:r>
            <a:r>
              <a:rPr lang="en-US" sz="1899" dirty="0">
                <a:solidFill>
                  <a:srgbClr val="C3C5C6"/>
                </a:solidFill>
                <a:latin typeface="Poppins Light"/>
                <a:ea typeface="Poppins Light"/>
                <a:cs typeface="Poppins Light"/>
                <a:sym typeface="Poppins Light"/>
              </a:rPr>
              <a:t> de </a:t>
            </a:r>
            <a:r>
              <a:rPr lang="en-US" sz="1899" dirty="0" err="1">
                <a:solidFill>
                  <a:srgbClr val="C3C5C6"/>
                </a:solidFill>
                <a:latin typeface="Poppins Light"/>
                <a:ea typeface="Poppins Light"/>
                <a:cs typeface="Poppins Light"/>
                <a:sym typeface="Poppins Light"/>
              </a:rPr>
              <a:t>rutas</a:t>
            </a:r>
            <a:r>
              <a:rPr lang="en-US" sz="1899" dirty="0">
                <a:solidFill>
                  <a:srgbClr val="C3C5C6"/>
                </a:solidFill>
                <a:latin typeface="Poppins Light"/>
                <a:ea typeface="Poppins Light"/>
                <a:cs typeface="Poppins Light"/>
                <a:sym typeface="Poppins Light"/>
              </a:rPr>
              <a:t> </a:t>
            </a:r>
            <a:r>
              <a:rPr lang="en-US" sz="1899" dirty="0" err="1">
                <a:solidFill>
                  <a:srgbClr val="C3C5C6"/>
                </a:solidFill>
                <a:latin typeface="Poppins Light"/>
                <a:ea typeface="Poppins Light"/>
                <a:cs typeface="Poppins Light"/>
                <a:sym typeface="Poppins Light"/>
              </a:rPr>
              <a:t>como</a:t>
            </a:r>
            <a:r>
              <a:rPr lang="en-US" sz="1899" dirty="0">
                <a:solidFill>
                  <a:srgbClr val="C3C5C6"/>
                </a:solidFill>
                <a:latin typeface="Poppins Light"/>
                <a:ea typeface="Poppins Light"/>
                <a:cs typeface="Poppins Light"/>
                <a:sym typeface="Poppins Light"/>
              </a:rPr>
              <a:t> un </a:t>
            </a:r>
            <a:r>
              <a:rPr lang="en-US" sz="1899" dirty="0" err="1">
                <a:solidFill>
                  <a:srgbClr val="C3C5C6"/>
                </a:solidFill>
                <a:latin typeface="Poppins Light"/>
                <a:ea typeface="Poppins Light"/>
                <a:cs typeface="Poppins Light"/>
                <a:sym typeface="Poppins Light"/>
              </a:rPr>
              <a:t>problema</a:t>
            </a:r>
            <a:r>
              <a:rPr lang="en-US" sz="1899" dirty="0">
                <a:solidFill>
                  <a:srgbClr val="C3C5C6"/>
                </a:solidFill>
                <a:latin typeface="Poppins Light"/>
                <a:ea typeface="Poppins Light"/>
                <a:cs typeface="Poppins Light"/>
                <a:sym typeface="Poppins Light"/>
              </a:rPr>
              <a:t> de </a:t>
            </a:r>
            <a:r>
              <a:rPr lang="en-US" sz="1899" dirty="0" err="1">
                <a:solidFill>
                  <a:srgbClr val="C3C5C6"/>
                </a:solidFill>
                <a:latin typeface="Poppins Light"/>
                <a:ea typeface="Poppins Light"/>
                <a:cs typeface="Poppins Light"/>
                <a:sym typeface="Poppins Light"/>
              </a:rPr>
              <a:t>optimización</a:t>
            </a:r>
            <a:r>
              <a:rPr lang="en-US" sz="1899" dirty="0">
                <a:solidFill>
                  <a:srgbClr val="C3C5C6"/>
                </a:solidFill>
                <a:latin typeface="Poppins Light"/>
                <a:ea typeface="Poppins Light"/>
                <a:cs typeface="Poppins Light"/>
                <a:sym typeface="Poppins Light"/>
              </a:rPr>
              <a:t> </a:t>
            </a:r>
            <a:r>
              <a:rPr lang="en-US" sz="1899" dirty="0" err="1">
                <a:solidFill>
                  <a:srgbClr val="C3C5C6"/>
                </a:solidFill>
                <a:latin typeface="Poppins Light"/>
                <a:ea typeface="Poppins Light"/>
                <a:cs typeface="Poppins Light"/>
                <a:sym typeface="Poppins Light"/>
              </a:rPr>
              <a:t>combinatoria</a:t>
            </a:r>
            <a:r>
              <a:rPr lang="en-US" sz="1899" dirty="0">
                <a:solidFill>
                  <a:srgbClr val="C3C5C6"/>
                </a:solidFill>
                <a:latin typeface="Poppins Light"/>
                <a:ea typeface="Poppins Light"/>
                <a:cs typeface="Poppins Light"/>
                <a:sym typeface="Poppins Light"/>
              </a:rPr>
              <a:t>. </a:t>
            </a:r>
          </a:p>
        </p:txBody>
      </p:sp>
      <p:sp>
        <p:nvSpPr>
          <p:cNvPr id="12" name="TextBox 12"/>
          <p:cNvSpPr txBox="1"/>
          <p:nvPr/>
        </p:nvSpPr>
        <p:spPr>
          <a:xfrm>
            <a:off x="7176135" y="6708140"/>
            <a:ext cx="3937635" cy="3009265"/>
          </a:xfrm>
          <a:prstGeom prst="rect">
            <a:avLst/>
          </a:prstGeom>
        </p:spPr>
        <p:txBody>
          <a:bodyPr lIns="0" tIns="0" rIns="0" bIns="0" rtlCol="0" anchor="t">
            <a:spAutoFit/>
          </a:bodyPr>
          <a:lstStyle/>
          <a:p>
            <a:pPr algn="l">
              <a:lnSpc>
                <a:spcPts val="2659"/>
              </a:lnSpc>
            </a:pPr>
            <a:r>
              <a:rPr lang="en-US" sz="1899">
                <a:solidFill>
                  <a:srgbClr val="C3C5C6"/>
                </a:solidFill>
                <a:latin typeface="Poppins Light"/>
                <a:ea typeface="Poppins Light"/>
                <a:cs typeface="Poppins Light"/>
                <a:sym typeface="Poppins Light"/>
              </a:rPr>
              <a:t>Procederemos con la implementación, para esto necesitamos la configuración de nuestro problema, definiendo el esquema de enfriamiento óptimo, la definición del caso base, y la relación de costos entre puntos. </a:t>
            </a:r>
          </a:p>
          <a:p>
            <a:pPr algn="l">
              <a:lnSpc>
                <a:spcPts val="2659"/>
              </a:lnSpc>
            </a:pPr>
            <a:endParaRPr lang="en-US" sz="1899">
              <a:solidFill>
                <a:srgbClr val="C3C5C6"/>
              </a:solidFill>
              <a:latin typeface="Poppins Light"/>
              <a:ea typeface="Poppins Light"/>
              <a:cs typeface="Poppins Light"/>
              <a:sym typeface="Poppins Light"/>
            </a:endParaRPr>
          </a:p>
        </p:txBody>
      </p:sp>
      <p:sp>
        <p:nvSpPr>
          <p:cNvPr id="13" name="TextBox 13"/>
          <p:cNvSpPr txBox="1"/>
          <p:nvPr/>
        </p:nvSpPr>
        <p:spPr>
          <a:xfrm>
            <a:off x="11778615" y="6708140"/>
            <a:ext cx="3937635" cy="1020344"/>
          </a:xfrm>
          <a:prstGeom prst="rect">
            <a:avLst/>
          </a:prstGeom>
        </p:spPr>
        <p:txBody>
          <a:bodyPr lIns="0" tIns="0" rIns="0" bIns="0" rtlCol="0" anchor="t">
            <a:spAutoFit/>
          </a:bodyPr>
          <a:lstStyle/>
          <a:p>
            <a:pPr algn="l">
              <a:lnSpc>
                <a:spcPts val="2659"/>
              </a:lnSpc>
            </a:pPr>
            <a:r>
              <a:rPr lang="en-US" sz="1899" dirty="0">
                <a:solidFill>
                  <a:srgbClr val="C3C5C6"/>
                </a:solidFill>
                <a:latin typeface="Poppins Light"/>
                <a:ea typeface="Poppins Light"/>
                <a:cs typeface="Poppins Light"/>
                <a:sym typeface="Poppins Light"/>
              </a:rPr>
              <a:t>Por </a:t>
            </a:r>
            <a:r>
              <a:rPr lang="en-US" sz="1899" dirty="0" err="1">
                <a:solidFill>
                  <a:srgbClr val="C3C5C6"/>
                </a:solidFill>
                <a:latin typeface="Poppins Light"/>
                <a:ea typeface="Poppins Light"/>
                <a:cs typeface="Poppins Light"/>
                <a:sym typeface="Poppins Light"/>
              </a:rPr>
              <a:t>último</a:t>
            </a:r>
            <a:r>
              <a:rPr lang="en-US" sz="1899" dirty="0">
                <a:solidFill>
                  <a:srgbClr val="C3C5C6"/>
                </a:solidFill>
                <a:latin typeface="Poppins Light"/>
                <a:ea typeface="Poppins Light"/>
                <a:cs typeface="Poppins Light"/>
                <a:sym typeface="Poppins Light"/>
              </a:rPr>
              <a:t>, </a:t>
            </a:r>
            <a:r>
              <a:rPr lang="en-US" sz="1899" dirty="0" err="1">
                <a:solidFill>
                  <a:srgbClr val="C3C5C6"/>
                </a:solidFill>
                <a:latin typeface="Poppins Light"/>
                <a:ea typeface="Poppins Light"/>
                <a:cs typeface="Poppins Light"/>
                <a:sym typeface="Poppins Light"/>
              </a:rPr>
              <a:t>nuestra</a:t>
            </a:r>
            <a:r>
              <a:rPr lang="en-US" sz="1899" dirty="0">
                <a:solidFill>
                  <a:srgbClr val="C3C5C6"/>
                </a:solidFill>
                <a:latin typeface="Poppins Light"/>
                <a:ea typeface="Poppins Light"/>
                <a:cs typeface="Poppins Light"/>
                <a:sym typeface="Poppins Light"/>
              </a:rPr>
              <a:t> meta es la </a:t>
            </a:r>
            <a:r>
              <a:rPr lang="en-US" sz="1899" dirty="0" err="1">
                <a:solidFill>
                  <a:srgbClr val="C3C5C6"/>
                </a:solidFill>
                <a:latin typeface="Poppins Light"/>
                <a:ea typeface="Poppins Light"/>
                <a:cs typeface="Poppins Light"/>
                <a:sym typeface="Poppins Light"/>
              </a:rPr>
              <a:t>evaluación</a:t>
            </a:r>
            <a:r>
              <a:rPr lang="en-US" sz="1899" dirty="0">
                <a:solidFill>
                  <a:srgbClr val="C3C5C6"/>
                </a:solidFill>
                <a:latin typeface="Poppins Light"/>
                <a:ea typeface="Poppins Light"/>
                <a:cs typeface="Poppins Light"/>
                <a:sym typeface="Poppins Light"/>
              </a:rPr>
              <a:t> del </a:t>
            </a:r>
            <a:r>
              <a:rPr lang="en-US" sz="1899" dirty="0" err="1">
                <a:solidFill>
                  <a:srgbClr val="C3C5C6"/>
                </a:solidFill>
                <a:latin typeface="Poppins Light"/>
                <a:ea typeface="Poppins Light"/>
                <a:cs typeface="Poppins Light"/>
                <a:sym typeface="Poppins Light"/>
              </a:rPr>
              <a:t>sistema</a:t>
            </a:r>
            <a:r>
              <a:rPr lang="en-US" sz="1899" dirty="0">
                <a:solidFill>
                  <a:srgbClr val="C3C5C6"/>
                </a:solidFill>
                <a:latin typeface="Poppins Light"/>
                <a:ea typeface="Poppins Light"/>
                <a:cs typeface="Poppins Light"/>
                <a:sym typeface="Poppins Light"/>
              </a:rPr>
              <a:t> </a:t>
            </a:r>
            <a:r>
              <a:rPr lang="en-US" sz="1899" dirty="0" err="1">
                <a:solidFill>
                  <a:srgbClr val="C3C5C6"/>
                </a:solidFill>
                <a:latin typeface="Poppins Light"/>
                <a:ea typeface="Poppins Light"/>
                <a:cs typeface="Poppins Light"/>
                <a:sym typeface="Poppins Light"/>
              </a:rPr>
              <a:t>implementado</a:t>
            </a:r>
            <a:r>
              <a:rPr lang="en-US" sz="1899" dirty="0">
                <a:solidFill>
                  <a:srgbClr val="C3C5C6"/>
                </a:solidFill>
                <a:latin typeface="Poppins Light"/>
                <a:ea typeface="Poppins Light"/>
                <a:cs typeface="Poppins Light"/>
                <a:sym typeface="Poppins Light"/>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8467725" y="1932"/>
            <a:ext cx="4264457" cy="10287000"/>
            <a:chOff x="0" y="0"/>
            <a:chExt cx="1123149" cy="2709333"/>
          </a:xfrm>
        </p:grpSpPr>
        <p:sp>
          <p:nvSpPr>
            <p:cNvPr id="3" name="Freeform 3"/>
            <p:cNvSpPr/>
            <p:nvPr/>
          </p:nvSpPr>
          <p:spPr>
            <a:xfrm>
              <a:off x="0" y="0"/>
              <a:ext cx="1123149" cy="2709333"/>
            </a:xfrm>
            <a:custGeom>
              <a:avLst/>
              <a:gdLst/>
              <a:ahLst/>
              <a:cxnLst/>
              <a:rect l="l" t="t" r="r" b="b"/>
              <a:pathLst>
                <a:path w="1123149" h="2709333">
                  <a:moveTo>
                    <a:pt x="0" y="0"/>
                  </a:moveTo>
                  <a:lnTo>
                    <a:pt x="1123149" y="0"/>
                  </a:lnTo>
                  <a:lnTo>
                    <a:pt x="1123149" y="2709333"/>
                  </a:lnTo>
                  <a:lnTo>
                    <a:pt x="0" y="2709333"/>
                  </a:lnTo>
                  <a:close/>
                </a:path>
              </a:pathLst>
            </a:custGeom>
            <a:gradFill rotWithShape="1">
              <a:gsLst>
                <a:gs pos="0">
                  <a:srgbClr val="000000">
                    <a:alpha val="0"/>
                  </a:srgbClr>
                </a:gs>
                <a:gs pos="50000">
                  <a:srgbClr val="000000">
                    <a:alpha val="48500"/>
                  </a:srgbClr>
                </a:gs>
                <a:gs pos="100000">
                  <a:srgbClr val="000000">
                    <a:alpha val="100000"/>
                  </a:srgbClr>
                </a:gs>
              </a:gsLst>
              <a:lin ang="0"/>
            </a:gradFill>
          </p:spPr>
          <p:txBody>
            <a:bodyPr/>
            <a:lstStyle/>
            <a:p>
              <a:endParaRPr lang="es-MX"/>
            </a:p>
          </p:txBody>
        </p:sp>
        <p:sp>
          <p:nvSpPr>
            <p:cNvPr id="4" name="TextBox 4"/>
            <p:cNvSpPr txBox="1"/>
            <p:nvPr/>
          </p:nvSpPr>
          <p:spPr>
            <a:xfrm>
              <a:off x="0" y="9525"/>
              <a:ext cx="1123149" cy="2699808"/>
            </a:xfrm>
            <a:prstGeom prst="rect">
              <a:avLst/>
            </a:prstGeom>
          </p:spPr>
          <p:txBody>
            <a:bodyPr lIns="50800" tIns="50800" rIns="50800" bIns="50800" rtlCol="0" anchor="ctr"/>
            <a:lstStyle/>
            <a:p>
              <a:pPr algn="ctr">
                <a:lnSpc>
                  <a:spcPts val="1800"/>
                </a:lnSpc>
              </a:pPr>
              <a:endParaRPr/>
            </a:p>
          </p:txBody>
        </p:sp>
      </p:grpSp>
      <p:sp>
        <p:nvSpPr>
          <p:cNvPr id="5" name="Freeform 5"/>
          <p:cNvSpPr/>
          <p:nvPr/>
        </p:nvSpPr>
        <p:spPr>
          <a:xfrm>
            <a:off x="-977686" y="-2060246"/>
            <a:ext cx="20814942" cy="8825535"/>
          </a:xfrm>
          <a:custGeom>
            <a:avLst/>
            <a:gdLst/>
            <a:ahLst/>
            <a:cxnLst/>
            <a:rect l="l" t="t" r="r" b="b"/>
            <a:pathLst>
              <a:path w="20814942" h="8825535">
                <a:moveTo>
                  <a:pt x="0" y="0"/>
                </a:moveTo>
                <a:lnTo>
                  <a:pt x="20814942" y="0"/>
                </a:lnTo>
                <a:lnTo>
                  <a:pt x="20814942" y="8825536"/>
                </a:lnTo>
                <a:lnTo>
                  <a:pt x="0" y="8825536"/>
                </a:lnTo>
                <a:lnTo>
                  <a:pt x="0" y="0"/>
                </a:lnTo>
                <a:close/>
              </a:path>
            </a:pathLst>
          </a:custGeom>
          <a:blipFill>
            <a:blip r:embed="rId2">
              <a:alphaModFix amt="60000"/>
            </a:blip>
            <a:stretch>
              <a:fillRect/>
            </a:stretch>
          </a:blipFill>
        </p:spPr>
        <p:txBody>
          <a:bodyPr/>
          <a:lstStyle/>
          <a:p>
            <a:endParaRPr lang="es-MX"/>
          </a:p>
        </p:txBody>
      </p:sp>
      <p:sp>
        <p:nvSpPr>
          <p:cNvPr id="6" name="AutoShape 6"/>
          <p:cNvSpPr/>
          <p:nvPr/>
        </p:nvSpPr>
        <p:spPr>
          <a:xfrm>
            <a:off x="2571750" y="2866444"/>
            <a:ext cx="567898" cy="0"/>
          </a:xfrm>
          <a:prstGeom prst="line">
            <a:avLst/>
          </a:prstGeom>
          <a:ln w="38100" cap="flat">
            <a:solidFill>
              <a:srgbClr val="D2B99A"/>
            </a:solidFill>
            <a:prstDash val="solid"/>
            <a:headEnd type="none" w="sm" len="sm"/>
            <a:tailEnd type="none" w="sm" len="sm"/>
          </a:ln>
        </p:spPr>
        <p:txBody>
          <a:bodyPr/>
          <a:lstStyle/>
          <a:p>
            <a:endParaRPr lang="es-MX"/>
          </a:p>
        </p:txBody>
      </p:sp>
      <p:sp>
        <p:nvSpPr>
          <p:cNvPr id="7" name="Freeform 7"/>
          <p:cNvSpPr/>
          <p:nvPr/>
        </p:nvSpPr>
        <p:spPr>
          <a:xfrm>
            <a:off x="10143645" y="4074820"/>
            <a:ext cx="7862737" cy="3154923"/>
          </a:xfrm>
          <a:custGeom>
            <a:avLst/>
            <a:gdLst/>
            <a:ahLst/>
            <a:cxnLst/>
            <a:rect l="l" t="t" r="r" b="b"/>
            <a:pathLst>
              <a:path w="7862737" h="3154923">
                <a:moveTo>
                  <a:pt x="0" y="0"/>
                </a:moveTo>
                <a:lnTo>
                  <a:pt x="7862737" y="0"/>
                </a:lnTo>
                <a:lnTo>
                  <a:pt x="7862737" y="3154924"/>
                </a:lnTo>
                <a:lnTo>
                  <a:pt x="0" y="3154924"/>
                </a:lnTo>
                <a:lnTo>
                  <a:pt x="0" y="0"/>
                </a:lnTo>
                <a:close/>
              </a:path>
            </a:pathLst>
          </a:custGeom>
          <a:blipFill>
            <a:blip r:embed="rId3"/>
            <a:stretch>
              <a:fillRect/>
            </a:stretch>
          </a:blipFill>
        </p:spPr>
        <p:txBody>
          <a:bodyPr/>
          <a:lstStyle/>
          <a:p>
            <a:endParaRPr lang="es-MX"/>
          </a:p>
        </p:txBody>
      </p:sp>
      <p:sp>
        <p:nvSpPr>
          <p:cNvPr id="8" name="TextBox 8"/>
          <p:cNvSpPr txBox="1"/>
          <p:nvPr/>
        </p:nvSpPr>
        <p:spPr>
          <a:xfrm>
            <a:off x="2562225" y="1976602"/>
            <a:ext cx="5905500" cy="799465"/>
          </a:xfrm>
          <a:prstGeom prst="rect">
            <a:avLst/>
          </a:prstGeom>
        </p:spPr>
        <p:txBody>
          <a:bodyPr lIns="0" tIns="0" rIns="0" bIns="0" rtlCol="0" anchor="t">
            <a:spAutoFit/>
          </a:bodyPr>
          <a:lstStyle/>
          <a:p>
            <a:pPr algn="l">
              <a:lnSpc>
                <a:spcPts val="5600"/>
              </a:lnSpc>
            </a:pPr>
            <a:r>
              <a:rPr lang="en-US" sz="5600">
                <a:solidFill>
                  <a:srgbClr val="FFFFFF"/>
                </a:solidFill>
                <a:latin typeface="Poppins Light"/>
                <a:ea typeface="Poppins Light"/>
                <a:cs typeface="Poppins Light"/>
                <a:sym typeface="Poppins Light"/>
              </a:rPr>
              <a:t>JUSTIFICACIÓN</a:t>
            </a:r>
          </a:p>
        </p:txBody>
      </p:sp>
      <p:sp>
        <p:nvSpPr>
          <p:cNvPr id="9" name="TextBox 9"/>
          <p:cNvSpPr txBox="1"/>
          <p:nvPr/>
        </p:nvSpPr>
        <p:spPr>
          <a:xfrm>
            <a:off x="1028700" y="3540024"/>
            <a:ext cx="8821790" cy="3955729"/>
          </a:xfrm>
          <a:prstGeom prst="rect">
            <a:avLst/>
          </a:prstGeom>
        </p:spPr>
        <p:txBody>
          <a:bodyPr lIns="0" tIns="0" rIns="0" bIns="0" rtlCol="0" anchor="t">
            <a:spAutoFit/>
          </a:bodyPr>
          <a:lstStyle/>
          <a:p>
            <a:pPr algn="just">
              <a:lnSpc>
                <a:spcPts val="3517"/>
              </a:lnSpc>
            </a:pPr>
            <a:r>
              <a:rPr lang="en-US" sz="2512">
                <a:solidFill>
                  <a:srgbClr val="FFFFFF"/>
                </a:solidFill>
                <a:latin typeface="Poppins"/>
                <a:ea typeface="Poppins"/>
                <a:cs typeface="Poppins"/>
                <a:sym typeface="Poppins"/>
              </a:rPr>
              <a:t>El proyecto busca optimizar la distribución mediante un sistema que genere rutas de menor costo entre centros y tiendas. Dado que el número de soluciones crece exponencialmente, se utiliza el algoritmo de recocido simulado, una metaheurística que permite escapar de óptimos locales y converger hacia la mejor solución posible. Gracias a ello, se logra una mejora significativa en la eficiencia y productividad del proceso de distribución.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169819" y="-2496048"/>
            <a:ext cx="21842778" cy="9261338"/>
          </a:xfrm>
          <a:custGeom>
            <a:avLst/>
            <a:gdLst/>
            <a:ahLst/>
            <a:cxnLst/>
            <a:rect l="l" t="t" r="r" b="b"/>
            <a:pathLst>
              <a:path w="21842778" h="9261338">
                <a:moveTo>
                  <a:pt x="0" y="0"/>
                </a:moveTo>
                <a:lnTo>
                  <a:pt x="21842778" y="0"/>
                </a:lnTo>
                <a:lnTo>
                  <a:pt x="21842778" y="9261338"/>
                </a:lnTo>
                <a:lnTo>
                  <a:pt x="0" y="9261338"/>
                </a:lnTo>
                <a:lnTo>
                  <a:pt x="0" y="0"/>
                </a:lnTo>
                <a:close/>
              </a:path>
            </a:pathLst>
          </a:custGeom>
          <a:blipFill>
            <a:blip r:embed="rId2">
              <a:alphaModFix amt="60000"/>
            </a:blip>
            <a:stretch>
              <a:fillRect/>
            </a:stretch>
          </a:blipFill>
        </p:spPr>
        <p:txBody>
          <a:bodyPr/>
          <a:lstStyle/>
          <a:p>
            <a:endParaRPr lang="es-MX"/>
          </a:p>
        </p:txBody>
      </p:sp>
      <p:sp>
        <p:nvSpPr>
          <p:cNvPr id="3" name="AutoShape 3"/>
          <p:cNvSpPr/>
          <p:nvPr/>
        </p:nvSpPr>
        <p:spPr>
          <a:xfrm>
            <a:off x="2571750" y="2866444"/>
            <a:ext cx="567898" cy="0"/>
          </a:xfrm>
          <a:prstGeom prst="line">
            <a:avLst/>
          </a:prstGeom>
          <a:ln w="38100" cap="flat">
            <a:solidFill>
              <a:srgbClr val="D2B99A"/>
            </a:solidFill>
            <a:prstDash val="solid"/>
            <a:headEnd type="none" w="sm" len="sm"/>
            <a:tailEnd type="none" w="sm" len="sm"/>
          </a:ln>
        </p:spPr>
        <p:txBody>
          <a:bodyPr/>
          <a:lstStyle/>
          <a:p>
            <a:endParaRPr lang="es-MX"/>
          </a:p>
        </p:txBody>
      </p:sp>
      <p:sp>
        <p:nvSpPr>
          <p:cNvPr id="4" name="Freeform 4"/>
          <p:cNvSpPr/>
          <p:nvPr/>
        </p:nvSpPr>
        <p:spPr>
          <a:xfrm>
            <a:off x="11733169" y="4432790"/>
            <a:ext cx="902280" cy="912232"/>
          </a:xfrm>
          <a:custGeom>
            <a:avLst/>
            <a:gdLst/>
            <a:ahLst/>
            <a:cxnLst/>
            <a:rect l="l" t="t" r="r" b="b"/>
            <a:pathLst>
              <a:path w="902280" h="912232">
                <a:moveTo>
                  <a:pt x="0" y="0"/>
                </a:moveTo>
                <a:lnTo>
                  <a:pt x="902280" y="0"/>
                </a:lnTo>
                <a:lnTo>
                  <a:pt x="902280" y="912232"/>
                </a:lnTo>
                <a:lnTo>
                  <a:pt x="0" y="912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sp>
        <p:nvSpPr>
          <p:cNvPr id="5" name="Freeform 5"/>
          <p:cNvSpPr/>
          <p:nvPr/>
        </p:nvSpPr>
        <p:spPr>
          <a:xfrm>
            <a:off x="7176135" y="4443174"/>
            <a:ext cx="923363" cy="891465"/>
          </a:xfrm>
          <a:custGeom>
            <a:avLst/>
            <a:gdLst/>
            <a:ahLst/>
            <a:cxnLst/>
            <a:rect l="l" t="t" r="r" b="b"/>
            <a:pathLst>
              <a:path w="923363" h="891465">
                <a:moveTo>
                  <a:pt x="0" y="0"/>
                </a:moveTo>
                <a:lnTo>
                  <a:pt x="923363" y="0"/>
                </a:lnTo>
                <a:lnTo>
                  <a:pt x="923363" y="891465"/>
                </a:lnTo>
                <a:lnTo>
                  <a:pt x="0" y="8914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6" name="Freeform 6"/>
          <p:cNvSpPr/>
          <p:nvPr/>
        </p:nvSpPr>
        <p:spPr>
          <a:xfrm>
            <a:off x="2571750" y="4330765"/>
            <a:ext cx="1248615" cy="812735"/>
          </a:xfrm>
          <a:custGeom>
            <a:avLst/>
            <a:gdLst/>
            <a:ahLst/>
            <a:cxnLst/>
            <a:rect l="l" t="t" r="r" b="b"/>
            <a:pathLst>
              <a:path w="1248615" h="812735">
                <a:moveTo>
                  <a:pt x="0" y="0"/>
                </a:moveTo>
                <a:lnTo>
                  <a:pt x="1248615" y="0"/>
                </a:lnTo>
                <a:lnTo>
                  <a:pt x="1248615" y="812735"/>
                </a:lnTo>
                <a:lnTo>
                  <a:pt x="0" y="8127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MX"/>
          </a:p>
        </p:txBody>
      </p:sp>
      <p:sp>
        <p:nvSpPr>
          <p:cNvPr id="7" name="TextBox 7"/>
          <p:cNvSpPr txBox="1"/>
          <p:nvPr/>
        </p:nvSpPr>
        <p:spPr>
          <a:xfrm>
            <a:off x="2571750" y="1952625"/>
            <a:ext cx="5905500" cy="799465"/>
          </a:xfrm>
          <a:prstGeom prst="rect">
            <a:avLst/>
          </a:prstGeom>
        </p:spPr>
        <p:txBody>
          <a:bodyPr lIns="0" tIns="0" rIns="0" bIns="0" rtlCol="0" anchor="t">
            <a:spAutoFit/>
          </a:bodyPr>
          <a:lstStyle/>
          <a:p>
            <a:pPr algn="l">
              <a:lnSpc>
                <a:spcPts val="5600"/>
              </a:lnSpc>
            </a:pPr>
            <a:r>
              <a:rPr lang="en-US" sz="5600">
                <a:solidFill>
                  <a:srgbClr val="FFFFFF"/>
                </a:solidFill>
                <a:latin typeface="Poppins Light"/>
                <a:ea typeface="Poppins Light"/>
                <a:cs typeface="Poppins Light"/>
                <a:sym typeface="Poppins Light"/>
              </a:rPr>
              <a:t>ALCANCE</a:t>
            </a:r>
          </a:p>
        </p:txBody>
      </p:sp>
      <p:sp>
        <p:nvSpPr>
          <p:cNvPr id="8" name="TextBox 8"/>
          <p:cNvSpPr txBox="1"/>
          <p:nvPr/>
        </p:nvSpPr>
        <p:spPr>
          <a:xfrm>
            <a:off x="2571750" y="6010910"/>
            <a:ext cx="3937635" cy="375285"/>
          </a:xfrm>
          <a:prstGeom prst="rect">
            <a:avLst/>
          </a:prstGeom>
        </p:spPr>
        <p:txBody>
          <a:bodyPr lIns="0" tIns="0" rIns="0" bIns="0" rtlCol="0" anchor="t">
            <a:spAutoFit/>
          </a:bodyPr>
          <a:lstStyle/>
          <a:p>
            <a:pPr algn="l">
              <a:lnSpc>
                <a:spcPts val="2940"/>
              </a:lnSpc>
            </a:pPr>
            <a:r>
              <a:rPr lang="en-US" sz="2100">
                <a:solidFill>
                  <a:srgbClr val="FFFFFF"/>
                </a:solidFill>
                <a:latin typeface="Poppins"/>
                <a:ea typeface="Poppins"/>
                <a:cs typeface="Poppins"/>
                <a:sym typeface="Poppins"/>
              </a:rPr>
              <a:t>Modelado matemático</a:t>
            </a:r>
          </a:p>
        </p:txBody>
      </p:sp>
      <p:sp>
        <p:nvSpPr>
          <p:cNvPr id="9" name="TextBox 9"/>
          <p:cNvSpPr txBox="1"/>
          <p:nvPr/>
        </p:nvSpPr>
        <p:spPr>
          <a:xfrm>
            <a:off x="7176135" y="6010910"/>
            <a:ext cx="3937635" cy="375285"/>
          </a:xfrm>
          <a:prstGeom prst="rect">
            <a:avLst/>
          </a:prstGeom>
        </p:spPr>
        <p:txBody>
          <a:bodyPr lIns="0" tIns="0" rIns="0" bIns="0" rtlCol="0" anchor="t">
            <a:spAutoFit/>
          </a:bodyPr>
          <a:lstStyle/>
          <a:p>
            <a:pPr algn="l">
              <a:lnSpc>
                <a:spcPts val="2940"/>
              </a:lnSpc>
            </a:pPr>
            <a:r>
              <a:rPr lang="en-US" sz="2100">
                <a:solidFill>
                  <a:srgbClr val="FFFFFF"/>
                </a:solidFill>
                <a:latin typeface="Poppins"/>
                <a:ea typeface="Poppins"/>
                <a:cs typeface="Poppins"/>
                <a:sym typeface="Poppins"/>
              </a:rPr>
              <a:t>Desarrollo del algoritmo</a:t>
            </a:r>
          </a:p>
        </p:txBody>
      </p:sp>
      <p:sp>
        <p:nvSpPr>
          <p:cNvPr id="10" name="TextBox 10"/>
          <p:cNvSpPr txBox="1"/>
          <p:nvPr/>
        </p:nvSpPr>
        <p:spPr>
          <a:xfrm>
            <a:off x="11778615" y="6010910"/>
            <a:ext cx="3937635" cy="375285"/>
          </a:xfrm>
          <a:prstGeom prst="rect">
            <a:avLst/>
          </a:prstGeom>
        </p:spPr>
        <p:txBody>
          <a:bodyPr lIns="0" tIns="0" rIns="0" bIns="0" rtlCol="0" anchor="t">
            <a:spAutoFit/>
          </a:bodyPr>
          <a:lstStyle/>
          <a:p>
            <a:pPr algn="l">
              <a:lnSpc>
                <a:spcPts val="2940"/>
              </a:lnSpc>
            </a:pPr>
            <a:r>
              <a:rPr lang="en-US" sz="2100">
                <a:solidFill>
                  <a:srgbClr val="FFFFFF"/>
                </a:solidFill>
                <a:latin typeface="Poppins"/>
                <a:ea typeface="Poppins"/>
                <a:cs typeface="Poppins"/>
                <a:sym typeface="Poppins"/>
              </a:rPr>
              <a:t>Programa principal</a:t>
            </a:r>
          </a:p>
        </p:txBody>
      </p:sp>
      <p:sp>
        <p:nvSpPr>
          <p:cNvPr id="11" name="TextBox 11"/>
          <p:cNvSpPr txBox="1"/>
          <p:nvPr/>
        </p:nvSpPr>
        <p:spPr>
          <a:xfrm>
            <a:off x="2571750" y="6708140"/>
            <a:ext cx="3937635" cy="1675765"/>
          </a:xfrm>
          <a:prstGeom prst="rect">
            <a:avLst/>
          </a:prstGeom>
        </p:spPr>
        <p:txBody>
          <a:bodyPr lIns="0" tIns="0" rIns="0" bIns="0" rtlCol="0" anchor="t">
            <a:spAutoFit/>
          </a:bodyPr>
          <a:lstStyle/>
          <a:p>
            <a:pPr algn="l">
              <a:lnSpc>
                <a:spcPts val="2659"/>
              </a:lnSpc>
            </a:pPr>
            <a:r>
              <a:rPr lang="en-US" sz="1899">
                <a:solidFill>
                  <a:srgbClr val="C3C5C6"/>
                </a:solidFill>
                <a:latin typeface="Poppins Light"/>
                <a:ea typeface="Poppins Light"/>
                <a:cs typeface="Poppins Light"/>
                <a:sym typeface="Poppins Light"/>
              </a:rPr>
              <a:t>Definir el problema como un problema de optimización combinatoria. Se establece la función de costo objetivo y el conjunto de restricciones.</a:t>
            </a:r>
          </a:p>
        </p:txBody>
      </p:sp>
      <p:sp>
        <p:nvSpPr>
          <p:cNvPr id="12" name="TextBox 12"/>
          <p:cNvSpPr txBox="1"/>
          <p:nvPr/>
        </p:nvSpPr>
        <p:spPr>
          <a:xfrm>
            <a:off x="7176135" y="6708140"/>
            <a:ext cx="3937635" cy="3009265"/>
          </a:xfrm>
          <a:prstGeom prst="rect">
            <a:avLst/>
          </a:prstGeom>
        </p:spPr>
        <p:txBody>
          <a:bodyPr lIns="0" tIns="0" rIns="0" bIns="0" rtlCol="0" anchor="t">
            <a:spAutoFit/>
          </a:bodyPr>
          <a:lstStyle/>
          <a:p>
            <a:pPr algn="l">
              <a:lnSpc>
                <a:spcPts val="2659"/>
              </a:lnSpc>
            </a:pPr>
            <a:r>
              <a:rPr lang="en-US" sz="1899">
                <a:solidFill>
                  <a:srgbClr val="C3C5C6"/>
                </a:solidFill>
                <a:latin typeface="Poppins Light"/>
                <a:ea typeface="Poppins Light"/>
                <a:cs typeface="Poppins Light"/>
                <a:sym typeface="Poppins Light"/>
              </a:rPr>
              <a:t>Codificar el algoritmo de recocido simulado, así como determinar y justificar los parámetros de control del recocido simulado; temperatura inicial, tasa de enfriamiento y número de iteraciones por nivel de temperatura.</a:t>
            </a:r>
          </a:p>
          <a:p>
            <a:pPr algn="l">
              <a:lnSpc>
                <a:spcPts val="2659"/>
              </a:lnSpc>
            </a:pPr>
            <a:endParaRPr lang="en-US" sz="1899">
              <a:solidFill>
                <a:srgbClr val="C3C5C6"/>
              </a:solidFill>
              <a:latin typeface="Poppins Light"/>
              <a:ea typeface="Poppins Light"/>
              <a:cs typeface="Poppins Light"/>
              <a:sym typeface="Poppins Light"/>
            </a:endParaRPr>
          </a:p>
        </p:txBody>
      </p:sp>
      <p:sp>
        <p:nvSpPr>
          <p:cNvPr id="13" name="TextBox 13"/>
          <p:cNvSpPr txBox="1"/>
          <p:nvPr/>
        </p:nvSpPr>
        <p:spPr>
          <a:xfrm>
            <a:off x="11778615" y="6708140"/>
            <a:ext cx="3937635" cy="1565275"/>
          </a:xfrm>
          <a:prstGeom prst="rect">
            <a:avLst/>
          </a:prstGeom>
        </p:spPr>
        <p:txBody>
          <a:bodyPr lIns="0" tIns="0" rIns="0" bIns="0" rtlCol="0" anchor="t">
            <a:spAutoFit/>
          </a:bodyPr>
          <a:lstStyle/>
          <a:p>
            <a:pPr algn="l">
              <a:lnSpc>
                <a:spcPts val="2659"/>
              </a:lnSpc>
            </a:pPr>
            <a:r>
              <a:rPr lang="en-US" sz="1899">
                <a:solidFill>
                  <a:srgbClr val="C3C5C6"/>
                </a:solidFill>
                <a:latin typeface="Poppins Light"/>
                <a:ea typeface="Poppins Light"/>
                <a:cs typeface="Poppins Light"/>
                <a:sym typeface="Poppins Light"/>
              </a:rPr>
              <a:t>Crear un programa el cual genera la ruta de distribución óptima y el costo total asociado.</a:t>
            </a:r>
          </a:p>
          <a:p>
            <a:pPr algn="l">
              <a:lnSpc>
                <a:spcPts val="2239"/>
              </a:lnSpc>
            </a:pPr>
            <a:endParaRPr lang="en-US" sz="1899">
              <a:solidFill>
                <a:srgbClr val="C3C5C6"/>
              </a:solidFill>
              <a:latin typeface="Poppins Light"/>
              <a:ea typeface="Poppins Light"/>
              <a:cs typeface="Poppins Light"/>
              <a:sym typeface="Poppins Light"/>
            </a:endParaRPr>
          </a:p>
          <a:p>
            <a:pPr algn="l">
              <a:lnSpc>
                <a:spcPts val="2239"/>
              </a:lnSpc>
            </a:pPr>
            <a:endParaRPr lang="en-US" sz="1899">
              <a:solidFill>
                <a:srgbClr val="C3C5C6"/>
              </a:solidFill>
              <a:latin typeface="Poppins Light"/>
              <a:ea typeface="Poppins Light"/>
              <a:cs typeface="Poppins Light"/>
              <a:sym typeface="Poppi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028700" y="2031990"/>
            <a:ext cx="16230600" cy="6881774"/>
          </a:xfrm>
          <a:custGeom>
            <a:avLst/>
            <a:gdLst/>
            <a:ahLst/>
            <a:cxnLst/>
            <a:rect l="l" t="t" r="r" b="b"/>
            <a:pathLst>
              <a:path w="16230600" h="6881774">
                <a:moveTo>
                  <a:pt x="16230600" y="0"/>
                </a:moveTo>
                <a:lnTo>
                  <a:pt x="0" y="0"/>
                </a:lnTo>
                <a:lnTo>
                  <a:pt x="0" y="6881775"/>
                </a:lnTo>
                <a:lnTo>
                  <a:pt x="16230600" y="6881775"/>
                </a:lnTo>
                <a:lnTo>
                  <a:pt x="16230600" y="0"/>
                </a:lnTo>
                <a:close/>
              </a:path>
            </a:pathLst>
          </a:custGeom>
          <a:blipFill>
            <a:blip r:embed="rId2">
              <a:alphaModFix amt="60000"/>
            </a:blip>
            <a:stretch>
              <a:fillRect/>
            </a:stretch>
          </a:blipFill>
        </p:spPr>
        <p:txBody>
          <a:bodyPr/>
          <a:lstStyle/>
          <a:p>
            <a:endParaRPr lang="es-MX"/>
          </a:p>
        </p:txBody>
      </p:sp>
      <p:sp>
        <p:nvSpPr>
          <p:cNvPr id="3" name="AutoShape 3"/>
          <p:cNvSpPr/>
          <p:nvPr/>
        </p:nvSpPr>
        <p:spPr>
          <a:xfrm>
            <a:off x="1682380" y="2291433"/>
            <a:ext cx="567898" cy="0"/>
          </a:xfrm>
          <a:prstGeom prst="line">
            <a:avLst/>
          </a:prstGeom>
          <a:ln w="38100" cap="flat">
            <a:solidFill>
              <a:srgbClr val="D2B99A"/>
            </a:solidFill>
            <a:prstDash val="solid"/>
            <a:headEnd type="none" w="sm" len="sm"/>
            <a:tailEnd type="none" w="sm" len="sm"/>
          </a:ln>
        </p:spPr>
        <p:txBody>
          <a:bodyPr/>
          <a:lstStyle/>
          <a:p>
            <a:endParaRPr lang="es-MX"/>
          </a:p>
        </p:txBody>
      </p:sp>
      <p:sp>
        <p:nvSpPr>
          <p:cNvPr id="4" name="Freeform 4"/>
          <p:cNvSpPr/>
          <p:nvPr/>
        </p:nvSpPr>
        <p:spPr>
          <a:xfrm>
            <a:off x="1028700" y="2958473"/>
            <a:ext cx="3487619" cy="910656"/>
          </a:xfrm>
          <a:custGeom>
            <a:avLst/>
            <a:gdLst/>
            <a:ahLst/>
            <a:cxnLst/>
            <a:rect l="l" t="t" r="r" b="b"/>
            <a:pathLst>
              <a:path w="3487619" h="910656">
                <a:moveTo>
                  <a:pt x="0" y="0"/>
                </a:moveTo>
                <a:lnTo>
                  <a:pt x="3487619" y="0"/>
                </a:lnTo>
                <a:lnTo>
                  <a:pt x="3487619" y="910656"/>
                </a:lnTo>
                <a:lnTo>
                  <a:pt x="0" y="910656"/>
                </a:lnTo>
                <a:lnTo>
                  <a:pt x="0" y="0"/>
                </a:lnTo>
                <a:close/>
              </a:path>
            </a:pathLst>
          </a:custGeom>
          <a:blipFill>
            <a:blip r:embed="rId3"/>
            <a:stretch>
              <a:fillRect/>
            </a:stretch>
          </a:blipFill>
        </p:spPr>
        <p:txBody>
          <a:bodyPr/>
          <a:lstStyle/>
          <a:p>
            <a:endParaRPr lang="es-MX"/>
          </a:p>
        </p:txBody>
      </p:sp>
      <p:sp>
        <p:nvSpPr>
          <p:cNvPr id="5" name="Freeform 5"/>
          <p:cNvSpPr/>
          <p:nvPr/>
        </p:nvSpPr>
        <p:spPr>
          <a:xfrm>
            <a:off x="1028700" y="3869129"/>
            <a:ext cx="3487619" cy="361522"/>
          </a:xfrm>
          <a:custGeom>
            <a:avLst/>
            <a:gdLst/>
            <a:ahLst/>
            <a:cxnLst/>
            <a:rect l="l" t="t" r="r" b="b"/>
            <a:pathLst>
              <a:path w="3487619" h="361522">
                <a:moveTo>
                  <a:pt x="0" y="0"/>
                </a:moveTo>
                <a:lnTo>
                  <a:pt x="3487619" y="0"/>
                </a:lnTo>
                <a:lnTo>
                  <a:pt x="3487619" y="361522"/>
                </a:lnTo>
                <a:lnTo>
                  <a:pt x="0" y="361522"/>
                </a:lnTo>
                <a:lnTo>
                  <a:pt x="0" y="0"/>
                </a:lnTo>
                <a:close/>
              </a:path>
            </a:pathLst>
          </a:custGeom>
          <a:blipFill>
            <a:blip r:embed="rId4"/>
            <a:stretch>
              <a:fillRect/>
            </a:stretch>
          </a:blipFill>
        </p:spPr>
        <p:txBody>
          <a:bodyPr/>
          <a:lstStyle/>
          <a:p>
            <a:endParaRPr lang="es-MX"/>
          </a:p>
        </p:txBody>
      </p:sp>
      <p:sp>
        <p:nvSpPr>
          <p:cNvPr id="6" name="Freeform 6"/>
          <p:cNvSpPr/>
          <p:nvPr/>
        </p:nvSpPr>
        <p:spPr>
          <a:xfrm>
            <a:off x="4759793" y="2470009"/>
            <a:ext cx="13312561" cy="6443755"/>
          </a:xfrm>
          <a:custGeom>
            <a:avLst/>
            <a:gdLst/>
            <a:ahLst/>
            <a:cxnLst/>
            <a:rect l="l" t="t" r="r" b="b"/>
            <a:pathLst>
              <a:path w="13312561" h="6443755">
                <a:moveTo>
                  <a:pt x="0" y="0"/>
                </a:moveTo>
                <a:lnTo>
                  <a:pt x="13312560" y="0"/>
                </a:lnTo>
                <a:lnTo>
                  <a:pt x="13312560" y="6443756"/>
                </a:lnTo>
                <a:lnTo>
                  <a:pt x="0" y="6443756"/>
                </a:lnTo>
                <a:lnTo>
                  <a:pt x="0" y="0"/>
                </a:lnTo>
                <a:close/>
              </a:path>
            </a:pathLst>
          </a:custGeom>
          <a:blipFill>
            <a:blip r:embed="rId5"/>
            <a:stretch>
              <a:fillRect/>
            </a:stretch>
          </a:blipFill>
        </p:spPr>
        <p:txBody>
          <a:bodyPr/>
          <a:lstStyle/>
          <a:p>
            <a:endParaRPr lang="es-MX"/>
          </a:p>
        </p:txBody>
      </p:sp>
      <p:sp>
        <p:nvSpPr>
          <p:cNvPr id="7" name="TextBox 7"/>
          <p:cNvSpPr txBox="1"/>
          <p:nvPr/>
        </p:nvSpPr>
        <p:spPr>
          <a:xfrm>
            <a:off x="1682380" y="1472918"/>
            <a:ext cx="5905500" cy="799465"/>
          </a:xfrm>
          <a:prstGeom prst="rect">
            <a:avLst/>
          </a:prstGeom>
        </p:spPr>
        <p:txBody>
          <a:bodyPr lIns="0" tIns="0" rIns="0" bIns="0" rtlCol="0" anchor="t">
            <a:spAutoFit/>
          </a:bodyPr>
          <a:lstStyle/>
          <a:p>
            <a:pPr algn="l">
              <a:lnSpc>
                <a:spcPts val="5600"/>
              </a:lnSpc>
            </a:pPr>
            <a:r>
              <a:rPr lang="en-US" sz="5600">
                <a:solidFill>
                  <a:srgbClr val="FFFFFF"/>
                </a:solidFill>
                <a:latin typeface="Poppins Light"/>
                <a:ea typeface="Poppins Light"/>
                <a:cs typeface="Poppins Light"/>
                <a:sym typeface="Poppins Light"/>
              </a:rPr>
              <a:t>DESARROLLO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028700" y="2031990"/>
            <a:ext cx="16230600" cy="6881774"/>
          </a:xfrm>
          <a:custGeom>
            <a:avLst/>
            <a:gdLst/>
            <a:ahLst/>
            <a:cxnLst/>
            <a:rect l="l" t="t" r="r" b="b"/>
            <a:pathLst>
              <a:path w="16230600" h="6881774">
                <a:moveTo>
                  <a:pt x="16230600" y="0"/>
                </a:moveTo>
                <a:lnTo>
                  <a:pt x="0" y="0"/>
                </a:lnTo>
                <a:lnTo>
                  <a:pt x="0" y="6881775"/>
                </a:lnTo>
                <a:lnTo>
                  <a:pt x="16230600" y="6881775"/>
                </a:lnTo>
                <a:lnTo>
                  <a:pt x="16230600" y="0"/>
                </a:lnTo>
                <a:close/>
              </a:path>
            </a:pathLst>
          </a:custGeom>
          <a:blipFill>
            <a:blip r:embed="rId2">
              <a:alphaModFix amt="60000"/>
            </a:blip>
            <a:stretch>
              <a:fillRect/>
            </a:stretch>
          </a:blipFill>
        </p:spPr>
        <p:txBody>
          <a:bodyPr/>
          <a:lstStyle/>
          <a:p>
            <a:endParaRPr lang="es-MX"/>
          </a:p>
        </p:txBody>
      </p:sp>
      <p:sp>
        <p:nvSpPr>
          <p:cNvPr id="3" name="AutoShape 3"/>
          <p:cNvSpPr/>
          <p:nvPr/>
        </p:nvSpPr>
        <p:spPr>
          <a:xfrm>
            <a:off x="1682380" y="2291433"/>
            <a:ext cx="567898" cy="0"/>
          </a:xfrm>
          <a:prstGeom prst="line">
            <a:avLst/>
          </a:prstGeom>
          <a:ln w="38100" cap="flat">
            <a:solidFill>
              <a:srgbClr val="D2B99A"/>
            </a:solidFill>
            <a:prstDash val="solid"/>
            <a:headEnd type="none" w="sm" len="sm"/>
            <a:tailEnd type="none" w="sm" len="sm"/>
          </a:ln>
        </p:spPr>
        <p:txBody>
          <a:bodyPr/>
          <a:lstStyle/>
          <a:p>
            <a:endParaRPr lang="es-MX"/>
          </a:p>
        </p:txBody>
      </p:sp>
      <p:sp>
        <p:nvSpPr>
          <p:cNvPr id="4" name="Freeform 4"/>
          <p:cNvSpPr/>
          <p:nvPr/>
        </p:nvSpPr>
        <p:spPr>
          <a:xfrm>
            <a:off x="1682380" y="2648350"/>
            <a:ext cx="15882667" cy="7167054"/>
          </a:xfrm>
          <a:custGeom>
            <a:avLst/>
            <a:gdLst/>
            <a:ahLst/>
            <a:cxnLst/>
            <a:rect l="l" t="t" r="r" b="b"/>
            <a:pathLst>
              <a:path w="15882667" h="7167054">
                <a:moveTo>
                  <a:pt x="0" y="0"/>
                </a:moveTo>
                <a:lnTo>
                  <a:pt x="15882667" y="0"/>
                </a:lnTo>
                <a:lnTo>
                  <a:pt x="15882667" y="7167053"/>
                </a:lnTo>
                <a:lnTo>
                  <a:pt x="0" y="7167053"/>
                </a:lnTo>
                <a:lnTo>
                  <a:pt x="0" y="0"/>
                </a:lnTo>
                <a:close/>
              </a:path>
            </a:pathLst>
          </a:custGeom>
          <a:blipFill>
            <a:blip r:embed="rId3"/>
            <a:stretch>
              <a:fillRect/>
            </a:stretch>
          </a:blipFill>
        </p:spPr>
        <p:txBody>
          <a:bodyPr/>
          <a:lstStyle/>
          <a:p>
            <a:endParaRPr lang="es-MX"/>
          </a:p>
        </p:txBody>
      </p:sp>
      <p:sp>
        <p:nvSpPr>
          <p:cNvPr id="5" name="TextBox 5"/>
          <p:cNvSpPr txBox="1"/>
          <p:nvPr/>
        </p:nvSpPr>
        <p:spPr>
          <a:xfrm>
            <a:off x="1682380" y="1472918"/>
            <a:ext cx="5905500" cy="799465"/>
          </a:xfrm>
          <a:prstGeom prst="rect">
            <a:avLst/>
          </a:prstGeom>
        </p:spPr>
        <p:txBody>
          <a:bodyPr lIns="0" tIns="0" rIns="0" bIns="0" rtlCol="0" anchor="t">
            <a:spAutoFit/>
          </a:bodyPr>
          <a:lstStyle/>
          <a:p>
            <a:pPr algn="l">
              <a:lnSpc>
                <a:spcPts val="5600"/>
              </a:lnSpc>
            </a:pPr>
            <a:r>
              <a:rPr lang="en-US" sz="5600">
                <a:solidFill>
                  <a:srgbClr val="FFFFFF"/>
                </a:solidFill>
                <a:latin typeface="Poppins Light"/>
                <a:ea typeface="Poppins Light"/>
                <a:cs typeface="Poppins Light"/>
                <a:sym typeface="Poppins Light"/>
              </a:rPr>
              <a:t>DESARROLLO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500</Words>
  <Application>Microsoft Office PowerPoint</Application>
  <PresentationFormat>Personalizado</PresentationFormat>
  <Paragraphs>50</Paragraphs>
  <Slides>14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Arial</vt:lpstr>
      <vt:lpstr>Poppins</vt:lpstr>
      <vt:lpstr>Calibri</vt:lpstr>
      <vt:lpstr>Poppins Light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Manual de Marca</dc:title>
  <cp:lastModifiedBy>JOSE ANTONIO SANCHEZ AREVALO</cp:lastModifiedBy>
  <cp:revision>2</cp:revision>
  <dcterms:created xsi:type="dcterms:W3CDTF">2006-08-16T00:00:00Z</dcterms:created>
  <dcterms:modified xsi:type="dcterms:W3CDTF">2025-10-13T06:56:32Z</dcterms:modified>
  <dc:identifier>DAG1pJz26qM</dc:identifier>
</cp:coreProperties>
</file>